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62" r:id="rId2"/>
    <p:sldId id="261"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F00"/>
    <a:srgbClr val="FEA900"/>
    <a:srgbClr val="FFFF99"/>
    <a:srgbClr val="EEE93A"/>
    <a:srgbClr val="FF604F"/>
    <a:srgbClr val="FFEC00"/>
    <a:srgbClr val="D80C18"/>
    <a:srgbClr val="005693"/>
    <a:srgbClr val="000000"/>
    <a:srgbClr val="F29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1"/>
    <p:restoredTop sz="95974"/>
  </p:normalViewPr>
  <p:slideViewPr>
    <p:cSldViewPr snapToGrid="0" snapToObjects="1" showGuides="1">
      <p:cViewPr varScale="1">
        <p:scale>
          <a:sx n="60" d="100"/>
          <a:sy n="60" d="100"/>
        </p:scale>
        <p:origin x="2894" y="48"/>
      </p:cViewPr>
      <p:guideLst>
        <p:guide orient="horz" pos="3120"/>
        <p:guide pos="2160"/>
      </p:guideLst>
    </p:cSldViewPr>
  </p:slideViewPr>
  <p:notesTextViewPr>
    <p:cViewPr>
      <p:scale>
        <a:sx n="1" d="1"/>
        <a:sy n="1" d="1"/>
      </p:scale>
      <p:origin x="0" y="0"/>
    </p:cViewPr>
  </p:notesTextViewPr>
  <p:notesViewPr>
    <p:cSldViewPr snapToGrid="0" snapToObjects="1" showGuides="1">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786644E-DB03-234B-A993-DDA13AC9B9AA}"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1E232C6-209D-F342-8FA4-4071473F9034}" type="slidenum">
              <a:rPr kumimoji="1" lang="ja-JP" altLang="en-US" smtClean="0"/>
              <a:t>‹#›</a:t>
            </a:fld>
            <a:endParaRPr kumimoji="1" lang="ja-JP" altLang="en-US"/>
          </a:p>
        </p:txBody>
      </p:sp>
    </p:spTree>
    <p:extLst>
      <p:ext uri="{BB962C8B-B14F-4D97-AF65-F5344CB8AC3E}">
        <p14:creationId xmlns:p14="http://schemas.microsoft.com/office/powerpoint/2010/main" val="3702683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19344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389406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374272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149989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289829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287405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125541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168334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62120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306738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CF768-616B-DB49-863C-54A1B0BA1228}" type="datetimeFigureOut">
              <a:rPr kumimoji="1" lang="ja-JP" altLang="en-US" smtClean="0"/>
              <a:t>2023/6/5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192236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FCCF768-616B-DB49-863C-54A1B0BA1228}" type="datetimeFigureOut">
              <a:rPr kumimoji="1" lang="ja-JP" altLang="en-US" smtClean="0"/>
              <a:t>2023/6/5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D25F124-C79D-DF4B-8A91-674E42D82C56}" type="slidenum">
              <a:rPr kumimoji="1" lang="ja-JP" altLang="en-US" smtClean="0"/>
              <a:t>‹#›</a:t>
            </a:fld>
            <a:endParaRPr kumimoji="1" lang="ja-JP" altLang="en-US"/>
          </a:p>
        </p:txBody>
      </p:sp>
    </p:spTree>
    <p:extLst>
      <p:ext uri="{BB962C8B-B14F-4D97-AF65-F5344CB8AC3E}">
        <p14:creationId xmlns:p14="http://schemas.microsoft.com/office/powerpoint/2010/main" val="25374264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FDF4C281-2326-393E-8B0C-F1BDB66C61A9}"/>
              </a:ext>
            </a:extLst>
          </p:cNvPr>
          <p:cNvSpPr/>
          <p:nvPr/>
        </p:nvSpPr>
        <p:spPr>
          <a:xfrm>
            <a:off x="795350" y="7290889"/>
            <a:ext cx="800219" cy="2318007"/>
          </a:xfrm>
          <a:prstGeom prst="rect">
            <a:avLst/>
          </a:prstGeom>
        </p:spPr>
        <p:txBody>
          <a:bodyPr wrap="none">
            <a:spAutoFit/>
          </a:bodyPr>
          <a:lstStyle/>
          <a:p>
            <a:pPr>
              <a:lnSpc>
                <a:spcPct val="150000"/>
              </a:lnSpc>
            </a:pPr>
            <a:r>
              <a:rPr lang="ja-JP" altLang="en-US" sz="4800" b="1" dirty="0">
                <a:latin typeface="DIN 2014 Narrow Bold" panose="020B0406020202020204" pitchFamily="34" charset="0"/>
                <a:ea typeface="Noto Sans CJK JP Regular" panose="020B0500000000000000" pitchFamily="34" charset="-128"/>
              </a:rPr>
              <a:t>７</a:t>
            </a:r>
            <a:endParaRPr lang="en-US" altLang="ja-JP" sz="4800" b="1" dirty="0">
              <a:latin typeface="DIN 2014 Narrow Bold" panose="020B0406020202020204" pitchFamily="34" charset="0"/>
              <a:ea typeface="Noto Sans CJK JP Regular" panose="020B0500000000000000" pitchFamily="34" charset="-128"/>
            </a:endParaRPr>
          </a:p>
          <a:p>
            <a:pPr>
              <a:lnSpc>
                <a:spcPct val="150000"/>
              </a:lnSpc>
            </a:pPr>
            <a:endParaRPr lang="ja-JP" altLang="en-US" sz="5400" b="1" dirty="0">
              <a:latin typeface="DIN 2014 Narrow Bold" panose="020B0406020202020204" pitchFamily="34" charset="0"/>
              <a:ea typeface="Noto Sans CJK JP Regular" panose="020B0500000000000000" pitchFamily="34" charset="-128"/>
            </a:endParaRPr>
          </a:p>
        </p:txBody>
      </p:sp>
      <p:sp>
        <p:nvSpPr>
          <p:cNvPr id="21" name="正方形/長方形 20">
            <a:extLst>
              <a:ext uri="{FF2B5EF4-FFF2-40B4-BE49-F238E27FC236}">
                <a16:creationId xmlns:a16="http://schemas.microsoft.com/office/drawing/2014/main" id="{FAF7D83D-7D21-DF78-557A-783B6BA8FA4F}"/>
              </a:ext>
            </a:extLst>
          </p:cNvPr>
          <p:cNvSpPr/>
          <p:nvPr/>
        </p:nvSpPr>
        <p:spPr>
          <a:xfrm>
            <a:off x="1650264" y="7235129"/>
            <a:ext cx="809837" cy="1085810"/>
          </a:xfrm>
          <a:prstGeom prst="rect">
            <a:avLst/>
          </a:prstGeom>
        </p:spPr>
        <p:txBody>
          <a:bodyPr wrap="none">
            <a:spAutoFit/>
          </a:bodyPr>
          <a:lstStyle/>
          <a:p>
            <a:pPr>
              <a:lnSpc>
                <a:spcPct val="150000"/>
              </a:lnSpc>
            </a:pPr>
            <a:r>
              <a:rPr lang="en-US" altLang="ja-JP" sz="4800" b="1" dirty="0">
                <a:latin typeface="DIN 2014 Narrow Bold" panose="020B0406020202020204" pitchFamily="34" charset="0"/>
                <a:ea typeface="Noto Sans CJK JP Regular" panose="020B0500000000000000" pitchFamily="34" charset="-128"/>
              </a:rPr>
              <a:t>20</a:t>
            </a:r>
            <a:endParaRPr lang="ja-JP" altLang="en-US" sz="4800" b="1" dirty="0">
              <a:latin typeface="DIN 2014 Narrow Bold" panose="020B0406020202020204" pitchFamily="34" charset="0"/>
              <a:ea typeface="Noto Sans CJK JP Regular" panose="020B0500000000000000" pitchFamily="34" charset="-128"/>
            </a:endParaRPr>
          </a:p>
        </p:txBody>
      </p:sp>
      <p:sp>
        <p:nvSpPr>
          <p:cNvPr id="22" name="正方形/長方形 21">
            <a:extLst>
              <a:ext uri="{FF2B5EF4-FFF2-40B4-BE49-F238E27FC236}">
                <a16:creationId xmlns:a16="http://schemas.microsoft.com/office/drawing/2014/main" id="{429E84C0-9EBB-8F4D-8D0C-A7D2B8894EA7}"/>
              </a:ext>
            </a:extLst>
          </p:cNvPr>
          <p:cNvSpPr/>
          <p:nvPr/>
        </p:nvSpPr>
        <p:spPr>
          <a:xfrm>
            <a:off x="3072582" y="7167268"/>
            <a:ext cx="535724" cy="1210011"/>
          </a:xfrm>
          <a:prstGeom prst="rect">
            <a:avLst/>
          </a:prstGeom>
        </p:spPr>
        <p:txBody>
          <a:bodyPr wrap="none">
            <a:spAutoFit/>
          </a:bodyPr>
          <a:lstStyle/>
          <a:p>
            <a:pPr>
              <a:lnSpc>
                <a:spcPct val="150000"/>
              </a:lnSpc>
            </a:pPr>
            <a:r>
              <a:rPr lang="en-US" altLang="ja-JP" sz="5400" b="1" dirty="0">
                <a:latin typeface="DIN 2014 Narrow Bold" panose="020B0406020202020204" pitchFamily="34" charset="0"/>
                <a:ea typeface="Noto Sans CJK JP Regular" panose="020B0500000000000000" pitchFamily="34" charset="-128"/>
              </a:rPr>
              <a:t>8</a:t>
            </a:r>
            <a:endParaRPr lang="ja-JP" altLang="en-US" sz="5400" b="1" dirty="0">
              <a:latin typeface="DIN 2014 Narrow Bold" panose="020B0406020202020204" pitchFamily="34" charset="0"/>
              <a:ea typeface="Noto Sans CJK JP Regular" panose="020B0500000000000000" pitchFamily="34" charset="-128"/>
            </a:endParaRPr>
          </a:p>
        </p:txBody>
      </p:sp>
      <p:sp>
        <p:nvSpPr>
          <p:cNvPr id="23" name="正方形/長方形 22">
            <a:extLst>
              <a:ext uri="{FF2B5EF4-FFF2-40B4-BE49-F238E27FC236}">
                <a16:creationId xmlns:a16="http://schemas.microsoft.com/office/drawing/2014/main" id="{DD3B2E36-993D-C0A7-95DA-08807DFE1AAE}"/>
              </a:ext>
            </a:extLst>
          </p:cNvPr>
          <p:cNvSpPr/>
          <p:nvPr/>
        </p:nvSpPr>
        <p:spPr>
          <a:xfrm>
            <a:off x="3742747" y="7173029"/>
            <a:ext cx="886781" cy="1210011"/>
          </a:xfrm>
          <a:prstGeom prst="rect">
            <a:avLst/>
          </a:prstGeom>
        </p:spPr>
        <p:txBody>
          <a:bodyPr wrap="none">
            <a:spAutoFit/>
          </a:bodyPr>
          <a:lstStyle/>
          <a:p>
            <a:pPr>
              <a:lnSpc>
                <a:spcPct val="150000"/>
              </a:lnSpc>
            </a:pPr>
            <a:r>
              <a:rPr lang="en-US" altLang="ja-JP" sz="5400" b="1" dirty="0">
                <a:latin typeface="DIN 2014 Narrow Bold" panose="020B0406020202020204" pitchFamily="34" charset="0"/>
                <a:ea typeface="Noto Sans CJK JP Regular" panose="020B0500000000000000" pitchFamily="34" charset="-128"/>
              </a:rPr>
              <a:t>10</a:t>
            </a:r>
            <a:endParaRPr lang="ja-JP" altLang="en-US" sz="5400" b="1" dirty="0">
              <a:latin typeface="DIN 2014 Narrow Bold" panose="020B0406020202020204" pitchFamily="34" charset="0"/>
              <a:ea typeface="Noto Sans CJK JP Regular" panose="020B0500000000000000" pitchFamily="34" charset="-128"/>
            </a:endParaRPr>
          </a:p>
        </p:txBody>
      </p:sp>
      <p:sp>
        <p:nvSpPr>
          <p:cNvPr id="24" name="正方形/長方形 23">
            <a:extLst>
              <a:ext uri="{FF2B5EF4-FFF2-40B4-BE49-F238E27FC236}">
                <a16:creationId xmlns:a16="http://schemas.microsoft.com/office/drawing/2014/main" id="{3BB253B6-49F7-DFF7-F5CD-8C810AA497A8}"/>
              </a:ext>
            </a:extLst>
          </p:cNvPr>
          <p:cNvSpPr/>
          <p:nvPr/>
        </p:nvSpPr>
        <p:spPr>
          <a:xfrm>
            <a:off x="5137224" y="8117088"/>
            <a:ext cx="1754379" cy="461665"/>
          </a:xfrm>
          <a:prstGeom prst="rect">
            <a:avLst/>
          </a:prstGeom>
        </p:spPr>
        <p:txBody>
          <a:bodyPr wrap="square">
            <a:spAutoFit/>
          </a:bodyPr>
          <a:lstStyle/>
          <a:p>
            <a:r>
              <a:rPr lang="en-US" altLang="ja-JP" sz="2400" b="1" dirty="0">
                <a:latin typeface="DIN 2014 Narrow Bold" panose="020B0406020202020204" pitchFamily="34" charset="0"/>
                <a:ea typeface="DIN 2014 Narrow Bold" panose="020B0406020202020204" pitchFamily="34" charset="0"/>
              </a:rPr>
              <a:t>14:00</a:t>
            </a:r>
            <a:r>
              <a:rPr lang="ja-JP" altLang="en-US" sz="2400" b="1" dirty="0">
                <a:latin typeface="DIN 2014 Narrow Bold" panose="020B0406020202020204" pitchFamily="34" charset="0"/>
                <a:ea typeface="DIN 2014 Narrow Bold" panose="020B0406020202020204" pitchFamily="34" charset="0"/>
              </a:rPr>
              <a:t>∼</a:t>
            </a:r>
            <a:r>
              <a:rPr lang="en-US" altLang="ja-JP" sz="2400" b="1" dirty="0">
                <a:latin typeface="DIN 2014 Narrow Bold" panose="020B0406020202020204" pitchFamily="34" charset="0"/>
                <a:ea typeface="DIN 2014 Narrow Bold" panose="020B0406020202020204" pitchFamily="34" charset="0"/>
              </a:rPr>
              <a:t>15:30</a:t>
            </a:r>
            <a:endParaRPr lang="ja-JP" altLang="en-US" sz="2400" b="1" dirty="0">
              <a:latin typeface="DIN 2014 Narrow Bold" panose="020B0406020202020204" pitchFamily="34" charset="0"/>
              <a:ea typeface="Noto Sans CJK JP Regular" panose="020B0500000000000000" pitchFamily="34" charset="-128"/>
            </a:endParaRPr>
          </a:p>
        </p:txBody>
      </p:sp>
      <p:sp>
        <p:nvSpPr>
          <p:cNvPr id="25" name="正方形/長方形 24">
            <a:extLst>
              <a:ext uri="{FF2B5EF4-FFF2-40B4-BE49-F238E27FC236}">
                <a16:creationId xmlns:a16="http://schemas.microsoft.com/office/drawing/2014/main" id="{28EC6511-B888-6A6B-BBF9-697AD369D835}"/>
              </a:ext>
            </a:extLst>
          </p:cNvPr>
          <p:cNvSpPr/>
          <p:nvPr/>
        </p:nvSpPr>
        <p:spPr>
          <a:xfrm>
            <a:off x="2244113" y="7608660"/>
            <a:ext cx="543739" cy="677108"/>
          </a:xfrm>
          <a:prstGeom prst="rect">
            <a:avLst/>
          </a:prstGeom>
        </p:spPr>
        <p:txBody>
          <a:bodyPr wrap="none">
            <a:spAutoFit/>
          </a:bodyPr>
          <a:lstStyle/>
          <a:p>
            <a:pPr>
              <a:lnSpc>
                <a:spcPct val="150000"/>
              </a:lnSpc>
            </a:pPr>
            <a:r>
              <a:rPr lang="ja-JP" altLang="en-US" sz="2800" b="1" dirty="0">
                <a:latin typeface="Noto Sans CJK JP Bold" panose="020B0500000000000000" pitchFamily="34" charset="-128"/>
                <a:ea typeface="Noto Sans CJK JP Bold" panose="020B0500000000000000" pitchFamily="34" charset="-128"/>
              </a:rPr>
              <a:t>日</a:t>
            </a:r>
          </a:p>
        </p:txBody>
      </p:sp>
      <p:sp>
        <p:nvSpPr>
          <p:cNvPr id="26" name="正方形/長方形 25">
            <a:extLst>
              <a:ext uri="{FF2B5EF4-FFF2-40B4-BE49-F238E27FC236}">
                <a16:creationId xmlns:a16="http://schemas.microsoft.com/office/drawing/2014/main" id="{D07A753E-77CA-F1FA-04E2-B6063B2437D3}"/>
              </a:ext>
            </a:extLst>
          </p:cNvPr>
          <p:cNvSpPr/>
          <p:nvPr/>
        </p:nvSpPr>
        <p:spPr>
          <a:xfrm>
            <a:off x="4402690" y="7578556"/>
            <a:ext cx="242542" cy="677108"/>
          </a:xfrm>
          <a:prstGeom prst="rect">
            <a:avLst/>
          </a:prstGeom>
        </p:spPr>
        <p:txBody>
          <a:bodyPr wrap="square">
            <a:spAutoFit/>
          </a:bodyPr>
          <a:lstStyle/>
          <a:p>
            <a:pPr>
              <a:lnSpc>
                <a:spcPct val="150000"/>
              </a:lnSpc>
            </a:pPr>
            <a:r>
              <a:rPr lang="ja-JP" altLang="en-US" sz="2800" b="1" dirty="0">
                <a:latin typeface="Noto Sans CJK JP Bold" panose="020B0500000000000000" pitchFamily="34" charset="-128"/>
                <a:ea typeface="Noto Sans CJK JP Bold" panose="020B0500000000000000" pitchFamily="34" charset="-128"/>
              </a:rPr>
              <a:t>日</a:t>
            </a:r>
          </a:p>
        </p:txBody>
      </p:sp>
      <p:sp>
        <p:nvSpPr>
          <p:cNvPr id="27" name="正方形/長方形 26">
            <a:extLst>
              <a:ext uri="{FF2B5EF4-FFF2-40B4-BE49-F238E27FC236}">
                <a16:creationId xmlns:a16="http://schemas.microsoft.com/office/drawing/2014/main" id="{1A954E65-3C64-DC07-0E87-16A8025E7B0E}"/>
              </a:ext>
            </a:extLst>
          </p:cNvPr>
          <p:cNvSpPr/>
          <p:nvPr/>
        </p:nvSpPr>
        <p:spPr>
          <a:xfrm>
            <a:off x="1261078" y="7630654"/>
            <a:ext cx="543739" cy="677108"/>
          </a:xfrm>
          <a:prstGeom prst="rect">
            <a:avLst/>
          </a:prstGeom>
        </p:spPr>
        <p:txBody>
          <a:bodyPr wrap="none">
            <a:spAutoFit/>
          </a:bodyPr>
          <a:lstStyle/>
          <a:p>
            <a:pPr>
              <a:lnSpc>
                <a:spcPct val="150000"/>
              </a:lnSpc>
            </a:pPr>
            <a:r>
              <a:rPr lang="ja-JP" altLang="en-US" sz="2800" b="1" dirty="0">
                <a:latin typeface="Noto Sans CJK JP Bold" panose="020B0500000000000000" pitchFamily="34" charset="-128"/>
                <a:ea typeface="Noto Sans CJK JP Bold" panose="020B0500000000000000" pitchFamily="34" charset="-128"/>
              </a:rPr>
              <a:t>月</a:t>
            </a:r>
          </a:p>
        </p:txBody>
      </p:sp>
      <p:sp>
        <p:nvSpPr>
          <p:cNvPr id="30" name="正方形/長方形 29">
            <a:extLst>
              <a:ext uri="{FF2B5EF4-FFF2-40B4-BE49-F238E27FC236}">
                <a16:creationId xmlns:a16="http://schemas.microsoft.com/office/drawing/2014/main" id="{E5B59DFA-BB9B-AA43-B105-E10388E48BC3}"/>
              </a:ext>
            </a:extLst>
          </p:cNvPr>
          <p:cNvSpPr/>
          <p:nvPr/>
        </p:nvSpPr>
        <p:spPr>
          <a:xfrm>
            <a:off x="3407067" y="7606483"/>
            <a:ext cx="543739" cy="677108"/>
          </a:xfrm>
          <a:prstGeom prst="rect">
            <a:avLst/>
          </a:prstGeom>
        </p:spPr>
        <p:txBody>
          <a:bodyPr wrap="none">
            <a:spAutoFit/>
          </a:bodyPr>
          <a:lstStyle/>
          <a:p>
            <a:pPr>
              <a:lnSpc>
                <a:spcPct val="150000"/>
              </a:lnSpc>
            </a:pPr>
            <a:r>
              <a:rPr lang="ja-JP" altLang="en-US" sz="2800" b="1" dirty="0">
                <a:latin typeface="Noto Sans CJK JP Bold" panose="020B0500000000000000" pitchFamily="34" charset="-128"/>
                <a:ea typeface="Noto Sans CJK JP Bold" panose="020B0500000000000000" pitchFamily="34" charset="-128"/>
              </a:rPr>
              <a:t>月</a:t>
            </a:r>
          </a:p>
        </p:txBody>
      </p:sp>
      <p:sp>
        <p:nvSpPr>
          <p:cNvPr id="31" name="円/楕円 30">
            <a:extLst>
              <a:ext uri="{FF2B5EF4-FFF2-40B4-BE49-F238E27FC236}">
                <a16:creationId xmlns:a16="http://schemas.microsoft.com/office/drawing/2014/main" id="{0441031B-4426-59EF-7023-C71F8449C9C6}"/>
              </a:ext>
            </a:extLst>
          </p:cNvPr>
          <p:cNvSpPr/>
          <p:nvPr/>
        </p:nvSpPr>
        <p:spPr>
          <a:xfrm>
            <a:off x="2708240" y="7809956"/>
            <a:ext cx="388941" cy="3631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latin typeface="Noto Sans CJK JP Bold" panose="020B0500000000000000" pitchFamily="34" charset="-128"/>
                <a:ea typeface="Noto Sans CJK JP Bold" panose="020B0500000000000000" pitchFamily="34" charset="-128"/>
              </a:rPr>
              <a:t>木</a:t>
            </a:r>
          </a:p>
        </p:txBody>
      </p:sp>
      <p:sp>
        <p:nvSpPr>
          <p:cNvPr id="34" name="正方形/長方形 33">
            <a:extLst>
              <a:ext uri="{FF2B5EF4-FFF2-40B4-BE49-F238E27FC236}">
                <a16:creationId xmlns:a16="http://schemas.microsoft.com/office/drawing/2014/main" id="{28F4A9DA-D871-1322-95DB-F7505FA4F5AE}"/>
              </a:ext>
            </a:extLst>
          </p:cNvPr>
          <p:cNvSpPr/>
          <p:nvPr/>
        </p:nvSpPr>
        <p:spPr>
          <a:xfrm>
            <a:off x="945928" y="8446872"/>
            <a:ext cx="5068486" cy="646331"/>
          </a:xfrm>
          <a:prstGeom prst="rect">
            <a:avLst/>
          </a:prstGeom>
        </p:spPr>
        <p:txBody>
          <a:bodyPr wrap="square">
            <a:spAutoFit/>
          </a:bodyPr>
          <a:lstStyle/>
          <a:p>
            <a:r>
              <a:rPr kumimoji="1" lang="ja-JP" altLang="en-US" b="1" dirty="0">
                <a:latin typeface="Noto Sans CJK JP DemiLight"/>
              </a:rPr>
              <a:t>リモート開催</a:t>
            </a:r>
            <a:br>
              <a:rPr kumimoji="1" lang="en-US" altLang="ja-JP" b="1" dirty="0">
                <a:latin typeface="Noto Sans CJK JP DemiLight"/>
              </a:rPr>
            </a:br>
            <a:r>
              <a:rPr kumimoji="1" lang="ja-JP" altLang="en-US" b="1" dirty="0">
                <a:latin typeface="Noto Sans CJK JP DemiLight"/>
              </a:rPr>
              <a:t>　</a:t>
            </a:r>
            <a:r>
              <a:rPr kumimoji="1" lang="en-US" altLang="ja-JP" b="1" dirty="0">
                <a:latin typeface="Noto Sans CJK JP DemiLight"/>
              </a:rPr>
              <a:t>Zoom</a:t>
            </a:r>
            <a:r>
              <a:rPr kumimoji="1" lang="ja-JP" altLang="en-US" b="1" dirty="0">
                <a:latin typeface="Noto Sans CJK JP DemiLight"/>
              </a:rPr>
              <a:t>利用　デスクから参加頂けます</a:t>
            </a:r>
            <a:endParaRPr lang="ja-JP" altLang="en-US" sz="1400" b="1" dirty="0">
              <a:latin typeface="Noto Sans CJK JP DemiLight"/>
              <a:ea typeface="Noto Sans CJK JP Bold" panose="020B0500000000000000" pitchFamily="34" charset="-128"/>
            </a:endParaRPr>
          </a:p>
        </p:txBody>
      </p:sp>
      <p:pic>
        <p:nvPicPr>
          <p:cNvPr id="11" name="Picture 4" descr="地域人事株式会社 ロゴ">
            <a:extLst>
              <a:ext uri="{FF2B5EF4-FFF2-40B4-BE49-F238E27FC236}">
                <a16:creationId xmlns:a16="http://schemas.microsoft.com/office/drawing/2014/main" id="{83A1B44B-9B99-2910-4127-98104FF3C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086" y="246949"/>
            <a:ext cx="1592222" cy="378570"/>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descr="挿絵 が含まれている画像&#10;&#10;自動的に生成された説明">
            <a:extLst>
              <a:ext uri="{FF2B5EF4-FFF2-40B4-BE49-F238E27FC236}">
                <a16:creationId xmlns:a16="http://schemas.microsoft.com/office/drawing/2014/main" id="{9858E21B-A2F1-C47C-C525-BF95A946E69B}"/>
              </a:ext>
            </a:extLst>
          </p:cNvPr>
          <p:cNvPicPr>
            <a:picLocks noChangeAspect="1"/>
          </p:cNvPicPr>
          <p:nvPr/>
        </p:nvPicPr>
        <p:blipFill>
          <a:blip r:embed="rId3"/>
          <a:stretch>
            <a:fillRect/>
          </a:stretch>
        </p:blipFill>
        <p:spPr>
          <a:xfrm>
            <a:off x="4899031" y="260587"/>
            <a:ext cx="1795297" cy="253010"/>
          </a:xfrm>
          <a:prstGeom prst="rect">
            <a:avLst/>
          </a:prstGeom>
        </p:spPr>
      </p:pic>
      <p:sp>
        <p:nvSpPr>
          <p:cNvPr id="60" name="テキスト ボックス 59">
            <a:extLst>
              <a:ext uri="{FF2B5EF4-FFF2-40B4-BE49-F238E27FC236}">
                <a16:creationId xmlns:a16="http://schemas.microsoft.com/office/drawing/2014/main" id="{0AC98FC3-EA88-BB7C-C0AD-FEED02F43A37}"/>
              </a:ext>
            </a:extLst>
          </p:cNvPr>
          <p:cNvSpPr txBox="1"/>
          <p:nvPr/>
        </p:nvSpPr>
        <p:spPr>
          <a:xfrm>
            <a:off x="4290674" y="174746"/>
            <a:ext cx="525991" cy="584775"/>
          </a:xfrm>
          <a:prstGeom prst="rect">
            <a:avLst/>
          </a:prstGeom>
          <a:noFill/>
        </p:spPr>
        <p:txBody>
          <a:bodyPr wrap="square" rtlCol="0">
            <a:spAutoFit/>
          </a:bodyPr>
          <a:lstStyle/>
          <a:p>
            <a:r>
              <a:rPr kumimoji="1" lang="en-US" altLang="ja-JP" sz="3200" dirty="0"/>
              <a:t>×</a:t>
            </a:r>
            <a:endParaRPr kumimoji="1" lang="ja-JP" altLang="en-US" sz="3200" dirty="0"/>
          </a:p>
        </p:txBody>
      </p:sp>
      <p:pic>
        <p:nvPicPr>
          <p:cNvPr id="1030" name="Picture 6" descr="生産性1.6倍！大手旅行代理店営業マンの生産性向上プロジェクト – みなとみらいコンサルティング株式会社">
            <a:extLst>
              <a:ext uri="{FF2B5EF4-FFF2-40B4-BE49-F238E27FC236}">
                <a16:creationId xmlns:a16="http://schemas.microsoft.com/office/drawing/2014/main" id="{F086589F-CC09-E035-D163-DB36949BAACF}"/>
              </a:ext>
            </a:extLst>
          </p:cNvPr>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678489"/>
            <a:ext cx="6904504" cy="6783490"/>
          </a:xfrm>
          <a:prstGeom prst="rect">
            <a:avLst/>
          </a:prstGeom>
          <a:noFill/>
          <a:extLst>
            <a:ext uri="{909E8E84-426E-40DD-AFC4-6F175D3DCCD1}">
              <a14:hiddenFill xmlns:a14="http://schemas.microsoft.com/office/drawing/2010/main">
                <a:solidFill>
                  <a:srgbClr val="FFFFFF"/>
                </a:solidFill>
              </a14:hiddenFill>
            </a:ext>
          </a:extLst>
        </p:spPr>
      </p:pic>
      <p:sp>
        <p:nvSpPr>
          <p:cNvPr id="72" name="正方形/長方形 71">
            <a:extLst>
              <a:ext uri="{FF2B5EF4-FFF2-40B4-BE49-F238E27FC236}">
                <a16:creationId xmlns:a16="http://schemas.microsoft.com/office/drawing/2014/main" id="{B2B16447-5C21-C143-2706-737A85A3E85A}"/>
              </a:ext>
            </a:extLst>
          </p:cNvPr>
          <p:cNvSpPr/>
          <p:nvPr/>
        </p:nvSpPr>
        <p:spPr>
          <a:xfrm>
            <a:off x="372875" y="2029621"/>
            <a:ext cx="6417141" cy="1661993"/>
          </a:xfrm>
          <a:prstGeom prst="rect">
            <a:avLst/>
          </a:prstGeom>
          <a:noFill/>
        </p:spPr>
        <p:txBody>
          <a:bodyPr wrap="none" lIns="91440" tIns="45720" rIns="91440" bIns="45720">
            <a:spAutoFit/>
          </a:bodyPr>
          <a:lstStyle/>
          <a:p>
            <a:pPr algn="ctr"/>
            <a:r>
              <a:rPr lang="ja-JP" altLang="en-US" sz="2400" cap="none" spc="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rPr>
              <a:t>給与を上げて選ばれる会社になろう！</a:t>
            </a:r>
          </a:p>
          <a:p>
            <a:pPr algn="ctr"/>
            <a:r>
              <a:rPr lang="ja-JP" altLang="en-US" sz="2400" cap="none" spc="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rPr>
              <a:t>社員の</a:t>
            </a:r>
            <a:r>
              <a:rPr lang="ja-JP" altLang="en-US" sz="240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rPr>
              <a:t>持続的</a:t>
            </a:r>
            <a:r>
              <a:rPr lang="ja-JP" altLang="en-US" sz="2400" cap="none" spc="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rPr>
              <a:t>な生産性向上を実現できる！</a:t>
            </a:r>
            <a:endParaRPr lang="en-US" altLang="ja-JP" sz="2400" cap="none" spc="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endParaRPr>
          </a:p>
          <a:p>
            <a:pPr algn="ctr"/>
            <a:r>
              <a:rPr lang="ja-JP" altLang="en-US" sz="5400" cap="none" spc="0" dirty="0">
                <a:ln w="9525">
                  <a:solidFill>
                    <a:schemeClr val="tx1"/>
                  </a:solidFill>
                  <a:prstDash val="solid"/>
                </a:ln>
                <a:solidFill>
                  <a:srgbClr val="D68F00"/>
                </a:solidFill>
                <a:effectLst>
                  <a:outerShdw blurRad="12700" dist="38100" dir="2700000" algn="tl" rotWithShape="0">
                    <a:schemeClr val="bg1">
                      <a:lumMod val="50000"/>
                    </a:schemeClr>
                  </a:outerShdw>
                </a:effectLst>
                <a:latin typeface="Noto Sans CJK JP DemiLight"/>
                <a:ea typeface="HGS創英角ｺﾞｼｯｸUB" panose="020B0900000000000000" pitchFamily="50" charset="-128"/>
              </a:rPr>
              <a:t>給与アップセミナー</a:t>
            </a:r>
          </a:p>
        </p:txBody>
      </p:sp>
      <p:sp>
        <p:nvSpPr>
          <p:cNvPr id="6" name="正方形/長方形 5">
            <a:extLst>
              <a:ext uri="{FF2B5EF4-FFF2-40B4-BE49-F238E27FC236}">
                <a16:creationId xmlns:a16="http://schemas.microsoft.com/office/drawing/2014/main" id="{720A48BB-2DBC-5104-C571-06797FC77C29}"/>
              </a:ext>
            </a:extLst>
          </p:cNvPr>
          <p:cNvSpPr/>
          <p:nvPr/>
        </p:nvSpPr>
        <p:spPr>
          <a:xfrm>
            <a:off x="-12902" y="705438"/>
            <a:ext cx="6904505" cy="777842"/>
          </a:xfrm>
          <a:prstGeom prst="rect">
            <a:avLst/>
          </a:prstGeom>
        </p:spPr>
        <p:txBody>
          <a:bodyPr wrap="square">
            <a:spAutoFit/>
          </a:bodyPr>
          <a:lstStyle/>
          <a:p>
            <a:pPr algn="ctr">
              <a:lnSpc>
                <a:spcPts val="2800"/>
              </a:lnSpc>
            </a:pPr>
            <a:r>
              <a:rPr lang="ja-JP" altLang="en-US" sz="1600" b="1" dirty="0">
                <a:latin typeface="Noto Sans CJK JP Regular" panose="020B0500000000000000" pitchFamily="34" charset="-128"/>
                <a:ea typeface="Noto Sans CJK JP Regular" panose="020B0500000000000000" pitchFamily="34" charset="-128"/>
              </a:rPr>
              <a:t>アックスキャリア</a:t>
            </a:r>
            <a:r>
              <a:rPr lang="en-US" altLang="ja-JP" sz="1600" b="1" dirty="0">
                <a:latin typeface="Noto Sans CJK JP Regular" panose="020B0500000000000000" pitchFamily="34" charset="-128"/>
                <a:ea typeface="Noto Sans CJK JP Regular" panose="020B0500000000000000" pitchFamily="34" charset="-128"/>
              </a:rPr>
              <a:t>×</a:t>
            </a:r>
            <a:r>
              <a:rPr lang="ja-JP" altLang="en-US" sz="1600" b="1" dirty="0">
                <a:latin typeface="Noto Sans CJK JP Regular" panose="020B0500000000000000" pitchFamily="34" charset="-128"/>
                <a:ea typeface="Noto Sans CJK JP Regular" panose="020B0500000000000000" pitchFamily="34" charset="-128"/>
              </a:rPr>
              <a:t>地域人事株式会社</a:t>
            </a:r>
            <a:r>
              <a:rPr lang="en-US" altLang="ja-JP" sz="1600" b="1" dirty="0">
                <a:latin typeface="Noto Sans CJK JP Regular" panose="020B0500000000000000" pitchFamily="34" charset="-128"/>
                <a:ea typeface="Noto Sans CJK JP Regular" panose="020B0500000000000000" pitchFamily="34" charset="-128"/>
              </a:rPr>
              <a:t>×</a:t>
            </a:r>
            <a:r>
              <a:rPr lang="ja-JP" altLang="en-US" sz="1600" b="1" dirty="0">
                <a:latin typeface="Noto Sans CJK JP Regular" panose="020B0500000000000000" pitchFamily="34" charset="-128"/>
                <a:ea typeface="Noto Sans CJK JP Regular" panose="020B0500000000000000" pitchFamily="34" charset="-128"/>
              </a:rPr>
              <a:t>株式会社給与アップ研究所</a:t>
            </a:r>
            <a:endParaRPr lang="en-US" altLang="ja-JP" sz="1600" b="1" dirty="0">
              <a:latin typeface="Noto Sans CJK JP Regular" panose="020B0500000000000000" pitchFamily="34" charset="-128"/>
              <a:ea typeface="Noto Sans CJK JP Regular" panose="020B0500000000000000" pitchFamily="34" charset="-128"/>
            </a:endParaRPr>
          </a:p>
          <a:p>
            <a:pPr algn="ctr">
              <a:lnSpc>
                <a:spcPts val="2800"/>
              </a:lnSpc>
            </a:pPr>
            <a:r>
              <a:rPr lang="ja-JP" altLang="en-US" sz="1600" b="1" dirty="0">
                <a:latin typeface="Noto Sans CJK JP Regular" panose="020B0500000000000000" pitchFamily="34" charset="-128"/>
                <a:ea typeface="Noto Sans CJK JP Regular" panose="020B0500000000000000" pitchFamily="34" charset="-128"/>
              </a:rPr>
              <a:t>共催セミナー</a:t>
            </a:r>
          </a:p>
        </p:txBody>
      </p:sp>
      <p:sp>
        <p:nvSpPr>
          <p:cNvPr id="73" name="雲 72">
            <a:extLst>
              <a:ext uri="{FF2B5EF4-FFF2-40B4-BE49-F238E27FC236}">
                <a16:creationId xmlns:a16="http://schemas.microsoft.com/office/drawing/2014/main" id="{AACE895C-3555-66D0-A156-5362DC29C6DC}"/>
              </a:ext>
            </a:extLst>
          </p:cNvPr>
          <p:cNvSpPr/>
          <p:nvPr/>
        </p:nvSpPr>
        <p:spPr>
          <a:xfrm rot="21045592">
            <a:off x="51539" y="1402048"/>
            <a:ext cx="2805899" cy="562213"/>
          </a:xfrm>
          <a:prstGeom prst="cloud">
            <a:avLst/>
          </a:prstGeom>
          <a:solidFill>
            <a:schemeClr val="bg1"/>
          </a:solidFill>
          <a:ln>
            <a:solidFill>
              <a:schemeClr val="tx1"/>
            </a:solidFill>
          </a:ln>
        </p:spPr>
        <p:txBody>
          <a:bodyPr wrap="square" rtlCol="0" anchor="ctr">
            <a:spAutoFit/>
          </a:bodyPr>
          <a:lstStyle/>
          <a:p>
            <a:pPr algn="ctr"/>
            <a:r>
              <a:rPr kumimoji="1" lang="ja-JP" altLang="en-US" sz="900" b="1" spc="300" dirty="0">
                <a:latin typeface="Noto Sans CJK JP Bold" panose="020B0500000000000000" pitchFamily="34" charset="-128"/>
                <a:ea typeface="Noto Sans CJK JP Bold" panose="020B0500000000000000" pitchFamily="34" charset="-128"/>
              </a:rPr>
              <a:t>あしたのチーム創業者が新プロジェクト始動</a:t>
            </a:r>
          </a:p>
        </p:txBody>
      </p:sp>
      <p:sp>
        <p:nvSpPr>
          <p:cNvPr id="74" name="雲 73">
            <a:extLst>
              <a:ext uri="{FF2B5EF4-FFF2-40B4-BE49-F238E27FC236}">
                <a16:creationId xmlns:a16="http://schemas.microsoft.com/office/drawing/2014/main" id="{D8EF0F81-4CD2-9B3F-AEF1-AE18674C62DE}"/>
              </a:ext>
            </a:extLst>
          </p:cNvPr>
          <p:cNvSpPr/>
          <p:nvPr/>
        </p:nvSpPr>
        <p:spPr>
          <a:xfrm rot="694165">
            <a:off x="4115075" y="1441133"/>
            <a:ext cx="2805899" cy="562213"/>
          </a:xfrm>
          <a:prstGeom prst="cloud">
            <a:avLst/>
          </a:prstGeom>
          <a:solidFill>
            <a:schemeClr val="bg1"/>
          </a:solidFill>
          <a:ln>
            <a:solidFill>
              <a:schemeClr val="tx1"/>
            </a:solidFill>
          </a:ln>
        </p:spPr>
        <p:txBody>
          <a:bodyPr wrap="square" rtlCol="0" anchor="ctr">
            <a:spAutoFit/>
          </a:bodyPr>
          <a:lstStyle/>
          <a:p>
            <a:pPr algn="ctr"/>
            <a:r>
              <a:rPr kumimoji="1" lang="ja-JP" altLang="en-US" sz="900" b="1" spc="300" dirty="0">
                <a:latin typeface="Noto Sans CJK JP Bold" panose="020B0500000000000000" pitchFamily="34" charset="-128"/>
                <a:ea typeface="Noto Sans CJK JP Bold" panose="020B0500000000000000" pitchFamily="34" charset="-128"/>
              </a:rPr>
              <a:t>採択率</a:t>
            </a:r>
            <a:r>
              <a:rPr kumimoji="1" lang="en-US" altLang="ja-JP" sz="900" b="1" spc="300" dirty="0">
                <a:latin typeface="Noto Sans CJK JP Bold" panose="020B0500000000000000" pitchFamily="34" charset="-128"/>
                <a:ea typeface="Noto Sans CJK JP Bold" panose="020B0500000000000000" pitchFamily="34" charset="-128"/>
              </a:rPr>
              <a:t>98</a:t>
            </a:r>
            <a:r>
              <a:rPr kumimoji="1" lang="ja-JP" altLang="en-US" sz="900" b="1" spc="300" dirty="0">
                <a:latin typeface="Noto Sans CJK JP Bold" panose="020B0500000000000000" pitchFamily="34" charset="-128"/>
                <a:ea typeface="Noto Sans CJK JP Bold" panose="020B0500000000000000" pitchFamily="34" charset="-128"/>
              </a:rPr>
              <a:t>％の</a:t>
            </a:r>
            <a:endParaRPr kumimoji="1" lang="en-US" altLang="ja-JP" sz="900" b="1" spc="300" dirty="0">
              <a:latin typeface="Noto Sans CJK JP Bold" panose="020B0500000000000000" pitchFamily="34" charset="-128"/>
              <a:ea typeface="Noto Sans CJK JP Bold" panose="020B0500000000000000" pitchFamily="34" charset="-128"/>
            </a:endParaRPr>
          </a:p>
          <a:p>
            <a:pPr algn="ctr"/>
            <a:r>
              <a:rPr kumimoji="1" lang="ja-JP" altLang="en-US" sz="900" b="1" spc="300" dirty="0">
                <a:latin typeface="Noto Sans CJK JP Bold" panose="020B0500000000000000" pitchFamily="34" charset="-128"/>
                <a:ea typeface="Noto Sans CJK JP Bold" panose="020B0500000000000000" pitchFamily="34" charset="-128"/>
              </a:rPr>
              <a:t>補助金の活用が可能</a:t>
            </a:r>
          </a:p>
        </p:txBody>
      </p:sp>
      <p:sp>
        <p:nvSpPr>
          <p:cNvPr id="75" name="雲 74">
            <a:extLst>
              <a:ext uri="{FF2B5EF4-FFF2-40B4-BE49-F238E27FC236}">
                <a16:creationId xmlns:a16="http://schemas.microsoft.com/office/drawing/2014/main" id="{3CB6B1E1-CC14-E70B-2B5F-2F8D4DF55A49}"/>
              </a:ext>
            </a:extLst>
          </p:cNvPr>
          <p:cNvSpPr/>
          <p:nvPr/>
        </p:nvSpPr>
        <p:spPr>
          <a:xfrm rot="562979">
            <a:off x="261635" y="3901096"/>
            <a:ext cx="2805899" cy="562213"/>
          </a:xfrm>
          <a:prstGeom prst="cloud">
            <a:avLst/>
          </a:prstGeom>
          <a:solidFill>
            <a:schemeClr val="bg1"/>
          </a:solidFill>
          <a:ln>
            <a:solidFill>
              <a:schemeClr val="tx1"/>
            </a:solidFill>
          </a:ln>
        </p:spPr>
        <p:txBody>
          <a:bodyPr wrap="square" rtlCol="0" anchor="ctr">
            <a:spAutoFit/>
          </a:bodyPr>
          <a:lstStyle/>
          <a:p>
            <a:pPr algn="ctr"/>
            <a:r>
              <a:rPr kumimoji="1" lang="ja-JP" altLang="en-US" sz="900" b="1" spc="300" dirty="0">
                <a:latin typeface="Noto Sans CJK JP Bold" panose="020B0500000000000000" pitchFamily="34" charset="-128"/>
                <a:ea typeface="Noto Sans CJK JP Bold" panose="020B0500000000000000" pitchFamily="34" charset="-128"/>
              </a:rPr>
              <a:t>体験ワーク型</a:t>
            </a:r>
            <a:endParaRPr kumimoji="1" lang="en-US" altLang="ja-JP" sz="900" b="1" spc="300" dirty="0">
              <a:latin typeface="Noto Sans CJK JP Bold" panose="020B0500000000000000" pitchFamily="34" charset="-128"/>
              <a:ea typeface="Noto Sans CJK JP Bold" panose="020B0500000000000000" pitchFamily="34" charset="-128"/>
            </a:endParaRPr>
          </a:p>
          <a:p>
            <a:pPr algn="ctr"/>
            <a:r>
              <a:rPr kumimoji="1" lang="ja-JP" altLang="en-US" sz="900" b="1" spc="300" dirty="0">
                <a:latin typeface="Noto Sans CJK JP Bold" panose="020B0500000000000000" pitchFamily="34" charset="-128"/>
                <a:ea typeface="Noto Sans CJK JP Bold" panose="020B0500000000000000" pitchFamily="34" charset="-128"/>
              </a:rPr>
              <a:t>のリアルセミナー</a:t>
            </a:r>
          </a:p>
        </p:txBody>
      </p:sp>
      <p:sp>
        <p:nvSpPr>
          <p:cNvPr id="76" name="雲 75">
            <a:extLst>
              <a:ext uri="{FF2B5EF4-FFF2-40B4-BE49-F238E27FC236}">
                <a16:creationId xmlns:a16="http://schemas.microsoft.com/office/drawing/2014/main" id="{6E6C22DB-417E-D5D9-BF8A-51B8EF824753}"/>
              </a:ext>
            </a:extLst>
          </p:cNvPr>
          <p:cNvSpPr/>
          <p:nvPr/>
        </p:nvSpPr>
        <p:spPr>
          <a:xfrm rot="21423956">
            <a:off x="3875879" y="3868998"/>
            <a:ext cx="2805899" cy="562213"/>
          </a:xfrm>
          <a:prstGeom prst="cloud">
            <a:avLst/>
          </a:prstGeom>
          <a:solidFill>
            <a:schemeClr val="bg1"/>
          </a:solidFill>
          <a:ln>
            <a:solidFill>
              <a:schemeClr val="tx1"/>
            </a:solidFill>
          </a:ln>
        </p:spPr>
        <p:txBody>
          <a:bodyPr wrap="square" rtlCol="0" anchor="ctr">
            <a:spAutoFit/>
          </a:bodyPr>
          <a:lstStyle/>
          <a:p>
            <a:pPr algn="ctr"/>
            <a:r>
              <a:rPr kumimoji="1" lang="ja-JP" altLang="en-US" sz="900" b="1" spc="300" dirty="0">
                <a:latin typeface="Noto Sans CJK JP Bold" panose="020B0500000000000000" pitchFamily="34" charset="-128"/>
                <a:ea typeface="Noto Sans CJK JP Bold" panose="020B0500000000000000" pitchFamily="34" charset="-128"/>
              </a:rPr>
              <a:t>参加費無料で</a:t>
            </a:r>
            <a:endParaRPr kumimoji="1" lang="en-US" altLang="ja-JP" sz="900" b="1" spc="300" dirty="0">
              <a:latin typeface="Noto Sans CJK JP Bold" panose="020B0500000000000000" pitchFamily="34" charset="-128"/>
              <a:ea typeface="Noto Sans CJK JP Bold" panose="020B0500000000000000" pitchFamily="34" charset="-128"/>
            </a:endParaRPr>
          </a:p>
          <a:p>
            <a:pPr algn="ctr"/>
            <a:r>
              <a:rPr kumimoji="1" lang="ja-JP" altLang="en-US" sz="900" b="1" spc="300" dirty="0">
                <a:latin typeface="Noto Sans CJK JP Bold" panose="020B0500000000000000" pitchFamily="34" charset="-128"/>
                <a:ea typeface="Noto Sans CJK JP Bold" panose="020B0500000000000000" pitchFamily="34" charset="-128"/>
              </a:rPr>
              <a:t>レジメプレゼント</a:t>
            </a:r>
            <a:endParaRPr kumimoji="1" lang="en-US" altLang="ja-JP" sz="900" b="1" spc="300" dirty="0">
              <a:latin typeface="Noto Sans CJK JP Bold" panose="020B0500000000000000" pitchFamily="34" charset="-128"/>
              <a:ea typeface="Noto Sans CJK JP Bold" panose="020B0500000000000000" pitchFamily="34" charset="-128"/>
            </a:endParaRPr>
          </a:p>
        </p:txBody>
      </p:sp>
      <p:sp>
        <p:nvSpPr>
          <p:cNvPr id="7" name="正方形/長方形 6">
            <a:extLst>
              <a:ext uri="{FF2B5EF4-FFF2-40B4-BE49-F238E27FC236}">
                <a16:creationId xmlns:a16="http://schemas.microsoft.com/office/drawing/2014/main" id="{9DA2B73E-B41C-ABA8-7934-78D5405462CF}"/>
              </a:ext>
            </a:extLst>
          </p:cNvPr>
          <p:cNvSpPr/>
          <p:nvPr/>
        </p:nvSpPr>
        <p:spPr>
          <a:xfrm>
            <a:off x="214692" y="4728845"/>
            <a:ext cx="6417141" cy="2680464"/>
          </a:xfrm>
          <a:prstGeom prst="rect">
            <a:avLst/>
          </a:prstGeom>
          <a:solidFill>
            <a:schemeClr val="bg2">
              <a:lumMod val="90000"/>
              <a:alpha val="83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400" dirty="0">
                <a:solidFill>
                  <a:schemeClr val="bg1">
                    <a:lumMod val="95000"/>
                  </a:schemeClr>
                </a:solidFill>
                <a:ea typeface="Noto Sans CJK JP DemiLight" panose="020B0400000000000000"/>
              </a:rPr>
              <a:t>　</a:t>
            </a:r>
            <a:r>
              <a:rPr kumimoji="1" lang="ja-JP" altLang="en-US" sz="1200" dirty="0">
                <a:solidFill>
                  <a:schemeClr val="tx1"/>
                </a:solidFill>
                <a:latin typeface="Noto Sans CJK JP DemiLight" panose="020B0400000000000000"/>
                <a:ea typeface="Noto Sans CJK JP DemiLight" panose="020B0400000000000000"/>
              </a:rPr>
              <a:t>働き方改革最終章と位置付けた中小企業における残業代</a:t>
            </a:r>
            <a:r>
              <a:rPr kumimoji="1" lang="en-US" altLang="ja-JP" sz="1200" dirty="0">
                <a:solidFill>
                  <a:schemeClr val="tx1"/>
                </a:solidFill>
                <a:latin typeface="Noto Sans CJK JP DemiLight" panose="020B0400000000000000"/>
                <a:ea typeface="Noto Sans CJK JP DemiLight" panose="020B0400000000000000"/>
              </a:rPr>
              <a:t>60</a:t>
            </a:r>
            <a:r>
              <a:rPr kumimoji="1" lang="ja-JP" altLang="en-US" sz="1200" dirty="0">
                <a:solidFill>
                  <a:schemeClr val="tx1"/>
                </a:solidFill>
                <a:latin typeface="Noto Sans CJK JP DemiLight" panose="020B0400000000000000"/>
                <a:ea typeface="Noto Sans CJK JP DemiLight" panose="020B0400000000000000"/>
              </a:rPr>
              <a:t>時間超過</a:t>
            </a:r>
            <a:r>
              <a:rPr kumimoji="1" lang="en-US" altLang="ja-JP" sz="1200" dirty="0">
                <a:solidFill>
                  <a:schemeClr val="tx1"/>
                </a:solidFill>
                <a:latin typeface="Noto Sans CJK JP DemiLight" panose="020B0400000000000000"/>
                <a:ea typeface="Noto Sans CJK JP DemiLight" panose="020B0400000000000000"/>
              </a:rPr>
              <a:t>5</a:t>
            </a:r>
            <a:r>
              <a:rPr kumimoji="1" lang="ja-JP" altLang="en-US" sz="1200" dirty="0">
                <a:solidFill>
                  <a:schemeClr val="tx1"/>
                </a:solidFill>
                <a:latin typeface="Noto Sans CJK JP DemiLight" panose="020B0400000000000000"/>
                <a:ea typeface="Noto Sans CJK JP DemiLight" panose="020B0400000000000000"/>
              </a:rPr>
              <a:t>割増が</a:t>
            </a:r>
            <a:r>
              <a:rPr kumimoji="1" lang="en-US" altLang="ja-JP" sz="1200" dirty="0">
                <a:solidFill>
                  <a:schemeClr val="tx1"/>
                </a:solidFill>
                <a:latin typeface="Noto Sans CJK JP DemiLight" panose="020B0400000000000000"/>
                <a:ea typeface="Noto Sans CJK JP DemiLight" panose="020B0400000000000000"/>
              </a:rPr>
              <a:t>2023</a:t>
            </a:r>
            <a:r>
              <a:rPr kumimoji="1" lang="ja-JP" altLang="en-US" sz="1200" dirty="0">
                <a:solidFill>
                  <a:schemeClr val="tx1"/>
                </a:solidFill>
                <a:latin typeface="Noto Sans CJK JP DemiLight" panose="020B0400000000000000"/>
                <a:ea typeface="Noto Sans CJK JP DemiLight" panose="020B0400000000000000"/>
              </a:rPr>
              <a:t>年</a:t>
            </a:r>
            <a:r>
              <a:rPr kumimoji="1" lang="en-US" altLang="ja-JP" sz="1200" dirty="0">
                <a:solidFill>
                  <a:schemeClr val="tx1"/>
                </a:solidFill>
                <a:latin typeface="Noto Sans CJK JP DemiLight" panose="020B0400000000000000"/>
                <a:ea typeface="Noto Sans CJK JP DemiLight" panose="020B0400000000000000"/>
              </a:rPr>
              <a:t>4</a:t>
            </a:r>
            <a:r>
              <a:rPr kumimoji="1" lang="ja-JP" altLang="en-US" sz="1200" dirty="0">
                <a:solidFill>
                  <a:schemeClr val="tx1"/>
                </a:solidFill>
                <a:latin typeface="Noto Sans CJK JP DemiLight" panose="020B0400000000000000"/>
                <a:ea typeface="Noto Sans CJK JP DemiLight" panose="020B0400000000000000"/>
              </a:rPr>
              <a:t>月よりスタート。岸田首相の施政方針演説では本年度の賃上げは</a:t>
            </a:r>
            <a:r>
              <a:rPr kumimoji="1" lang="en-US" altLang="ja-JP" sz="1200" dirty="0">
                <a:solidFill>
                  <a:schemeClr val="tx1"/>
                </a:solidFill>
                <a:latin typeface="Noto Sans CJK JP DemiLight" panose="020B0400000000000000"/>
                <a:ea typeface="Noto Sans CJK JP DemiLight" panose="020B0400000000000000"/>
              </a:rPr>
              <a:t>39</a:t>
            </a:r>
            <a:r>
              <a:rPr kumimoji="1" lang="ja-JP" altLang="en-US" sz="1200" dirty="0">
                <a:solidFill>
                  <a:schemeClr val="tx1"/>
                </a:solidFill>
                <a:latin typeface="Noto Sans CJK JP DemiLight" panose="020B0400000000000000"/>
                <a:ea typeface="Noto Sans CJK JP DemiLight" panose="020B0400000000000000"/>
              </a:rPr>
              <a:t>円アップを目標とし、最低賃金は加重平均でいよいよ</a:t>
            </a:r>
            <a:r>
              <a:rPr kumimoji="1" lang="en-US" altLang="ja-JP" sz="1200" dirty="0">
                <a:solidFill>
                  <a:schemeClr val="tx1"/>
                </a:solidFill>
                <a:latin typeface="Noto Sans CJK JP DemiLight" panose="020B0400000000000000"/>
                <a:ea typeface="Noto Sans CJK JP DemiLight" panose="020B0400000000000000"/>
              </a:rPr>
              <a:t>1,000</a:t>
            </a:r>
            <a:r>
              <a:rPr kumimoji="1" lang="ja-JP" altLang="en-US" sz="1200" dirty="0">
                <a:solidFill>
                  <a:schemeClr val="tx1"/>
                </a:solidFill>
                <a:latin typeface="Noto Sans CJK JP DemiLight" panose="020B0400000000000000"/>
                <a:ea typeface="Noto Sans CJK JP DemiLight" panose="020B0400000000000000"/>
              </a:rPr>
              <a:t>円の時代へ突入します。人件費・物価高騰の流れは留まることなく、中小企業における人材の採用と定着は、今後より厳しさを増していきます。</a:t>
            </a:r>
            <a:endParaRPr kumimoji="1" lang="en-US" altLang="ja-JP" sz="1200" dirty="0">
              <a:solidFill>
                <a:schemeClr val="tx1"/>
              </a:solidFill>
              <a:latin typeface="Noto Sans CJK JP DemiLight" panose="020B0400000000000000"/>
              <a:ea typeface="Noto Sans CJK JP DemiLight" panose="020B0400000000000000"/>
            </a:endParaRPr>
          </a:p>
          <a:p>
            <a:pPr>
              <a:lnSpc>
                <a:spcPts val="1800"/>
              </a:lnSpc>
            </a:pPr>
            <a:r>
              <a:rPr kumimoji="1" lang="ja-JP" altLang="en-US" sz="1200" dirty="0">
                <a:solidFill>
                  <a:schemeClr val="tx1"/>
                </a:solidFill>
                <a:latin typeface="Noto Sans CJK JP DemiLight" panose="020B0400000000000000"/>
                <a:ea typeface="Noto Sans CJK JP DemiLight" panose="020B0400000000000000"/>
              </a:rPr>
              <a:t>アフターコロナの新時代を今いる人材でどう戦い、どう生き抜くか、社員</a:t>
            </a:r>
            <a:r>
              <a:rPr kumimoji="1" lang="en-US" altLang="ja-JP" sz="1200" dirty="0">
                <a:solidFill>
                  <a:schemeClr val="tx1"/>
                </a:solidFill>
                <a:latin typeface="Noto Sans CJK JP DemiLight" panose="020B0400000000000000"/>
                <a:ea typeface="Noto Sans CJK JP DemiLight" panose="020B0400000000000000"/>
              </a:rPr>
              <a:t>1</a:t>
            </a:r>
            <a:r>
              <a:rPr kumimoji="1" lang="ja-JP" altLang="en-US" sz="1200" dirty="0">
                <a:solidFill>
                  <a:schemeClr val="tx1"/>
                </a:solidFill>
                <a:latin typeface="Noto Sans CJK JP DemiLight" panose="020B0400000000000000"/>
                <a:ea typeface="Noto Sans CJK JP DemiLight" panose="020B0400000000000000"/>
              </a:rPr>
              <a:t>人</a:t>
            </a:r>
            <a:r>
              <a:rPr kumimoji="1" lang="en-US" altLang="ja-JP" sz="1200" dirty="0">
                <a:solidFill>
                  <a:schemeClr val="tx1"/>
                </a:solidFill>
                <a:latin typeface="Noto Sans CJK JP DemiLight" panose="020B0400000000000000"/>
                <a:ea typeface="Noto Sans CJK JP DemiLight" panose="020B0400000000000000"/>
              </a:rPr>
              <a:t>1</a:t>
            </a:r>
            <a:r>
              <a:rPr kumimoji="1" lang="ja-JP" altLang="en-US" sz="1200" dirty="0">
                <a:solidFill>
                  <a:schemeClr val="tx1"/>
                </a:solidFill>
                <a:latin typeface="Noto Sans CJK JP DemiLight" panose="020B0400000000000000"/>
                <a:ea typeface="Noto Sans CJK JP DemiLight" panose="020B0400000000000000"/>
              </a:rPr>
              <a:t>人が成長・レベルアップをしていかないと企業経営が立ち行かなくなる待ったなしの状況です。</a:t>
            </a:r>
            <a:endParaRPr kumimoji="1" lang="en-US" altLang="ja-JP" sz="1200" dirty="0">
              <a:solidFill>
                <a:schemeClr val="tx1"/>
              </a:solidFill>
              <a:latin typeface="Noto Sans CJK JP DemiLight" panose="020B0400000000000000"/>
              <a:ea typeface="Noto Sans CJK JP DemiLight" panose="020B0400000000000000"/>
            </a:endParaRPr>
          </a:p>
          <a:p>
            <a:pPr>
              <a:lnSpc>
                <a:spcPts val="1800"/>
              </a:lnSpc>
            </a:pPr>
            <a:r>
              <a:rPr kumimoji="1" lang="ja-JP" altLang="en-US" sz="1200" dirty="0">
                <a:solidFill>
                  <a:schemeClr val="tx1"/>
                </a:solidFill>
                <a:latin typeface="Noto Sans CJK JP DemiLight" panose="020B0400000000000000"/>
                <a:ea typeface="Noto Sans CJK JP DemiLight" panose="020B0400000000000000"/>
              </a:rPr>
              <a:t>　今回人事評価制度導入実績日本</a:t>
            </a:r>
            <a:r>
              <a:rPr kumimoji="1" lang="en-US" altLang="ja-JP" sz="1200" dirty="0">
                <a:solidFill>
                  <a:schemeClr val="tx1"/>
                </a:solidFill>
                <a:latin typeface="Noto Sans CJK JP DemiLight" panose="020B0400000000000000"/>
                <a:ea typeface="Noto Sans CJK JP DemiLight" panose="020B0400000000000000"/>
              </a:rPr>
              <a:t>No.1</a:t>
            </a:r>
            <a:r>
              <a:rPr kumimoji="1" lang="ja-JP" altLang="en-US" sz="1200" dirty="0">
                <a:solidFill>
                  <a:schemeClr val="tx1"/>
                </a:solidFill>
                <a:latin typeface="Noto Sans CJK JP DemiLight" panose="020B0400000000000000"/>
                <a:ea typeface="Noto Sans CJK JP DemiLight" panose="020B0400000000000000"/>
              </a:rPr>
              <a:t>のあしたのチーム創業者の高橋恭介氏が新たに代表を務める株式会社給与アップ研究所と共催セミナーを開催します。</a:t>
            </a:r>
            <a:endParaRPr kumimoji="1" lang="en-US" altLang="ja-JP" sz="1200" dirty="0">
              <a:solidFill>
                <a:schemeClr val="tx1"/>
              </a:solidFill>
              <a:latin typeface="Noto Sans CJK JP DemiLight" panose="020B0400000000000000"/>
              <a:ea typeface="Noto Sans CJK JP DemiLight" panose="020B0400000000000000"/>
            </a:endParaRPr>
          </a:p>
          <a:p>
            <a:pPr>
              <a:lnSpc>
                <a:spcPts val="1800"/>
              </a:lnSpc>
            </a:pPr>
            <a:r>
              <a:rPr kumimoji="1" lang="ja-JP" altLang="en-US" sz="1200" dirty="0">
                <a:solidFill>
                  <a:schemeClr val="tx1"/>
                </a:solidFill>
                <a:latin typeface="Noto Sans CJK JP DemiLight" panose="020B0400000000000000"/>
                <a:ea typeface="Noto Sans CJK JP DemiLight" panose="020B0400000000000000"/>
              </a:rPr>
              <a:t>　</a:t>
            </a:r>
            <a:r>
              <a:rPr kumimoji="1" lang="en-US" altLang="ja-JP" sz="1200" dirty="0">
                <a:solidFill>
                  <a:schemeClr val="tx1"/>
                </a:solidFill>
                <a:latin typeface="Noto Sans CJK JP DemiLight" panose="020B0400000000000000"/>
                <a:ea typeface="Noto Sans CJK JP DemiLight" panose="020B0400000000000000"/>
              </a:rPr>
              <a:t>4,000</a:t>
            </a:r>
            <a:r>
              <a:rPr kumimoji="1" lang="ja-JP" altLang="en-US" sz="1200" dirty="0">
                <a:solidFill>
                  <a:schemeClr val="tx1"/>
                </a:solidFill>
                <a:latin typeface="Noto Sans CJK JP DemiLight" panose="020B0400000000000000"/>
                <a:ea typeface="Noto Sans CJK JP DemiLight" panose="020B0400000000000000"/>
              </a:rPr>
              <a:t>社の人事評価制度設計と運用、</a:t>
            </a:r>
            <a:r>
              <a:rPr kumimoji="1" lang="en-US" altLang="ja-JP" sz="1200" dirty="0">
                <a:solidFill>
                  <a:schemeClr val="tx1"/>
                </a:solidFill>
                <a:latin typeface="Noto Sans CJK JP DemiLight" panose="020B0400000000000000"/>
                <a:ea typeface="Noto Sans CJK JP DemiLight" panose="020B0400000000000000"/>
              </a:rPr>
              <a:t>20,000</a:t>
            </a:r>
            <a:r>
              <a:rPr kumimoji="1" lang="ja-JP" altLang="en-US" sz="1200" dirty="0">
                <a:solidFill>
                  <a:schemeClr val="tx1"/>
                </a:solidFill>
                <a:latin typeface="Noto Sans CJK JP DemiLight" panose="020B0400000000000000"/>
                <a:ea typeface="Noto Sans CJK JP DemiLight" panose="020B0400000000000000"/>
              </a:rPr>
              <a:t>人の経営者とお会いする中での成功体験と失敗体験を元により</a:t>
            </a:r>
            <a:r>
              <a:rPr kumimoji="1" lang="ja-JP" altLang="en-US" sz="1200" b="1" dirty="0">
                <a:solidFill>
                  <a:srgbClr val="FF0000"/>
                </a:solidFill>
                <a:latin typeface="Noto Sans CJK JP DemiLight" panose="020B0400000000000000"/>
                <a:ea typeface="Noto Sans CJK JP DemiLight" panose="020B0400000000000000"/>
              </a:rPr>
              <a:t>中小企業に適した最新のメソッド</a:t>
            </a:r>
            <a:r>
              <a:rPr kumimoji="1" lang="ja-JP" altLang="en-US" sz="1200" dirty="0">
                <a:solidFill>
                  <a:schemeClr val="tx1"/>
                </a:solidFill>
                <a:latin typeface="Noto Sans CJK JP DemiLight" panose="020B0400000000000000"/>
                <a:ea typeface="Noto Sans CJK JP DemiLight" panose="020B0400000000000000"/>
              </a:rPr>
              <a:t>を開発。</a:t>
            </a:r>
            <a:endParaRPr kumimoji="1" lang="en-US" altLang="ja-JP" sz="1200" dirty="0">
              <a:solidFill>
                <a:schemeClr val="tx1"/>
              </a:solidFill>
              <a:latin typeface="Noto Sans CJK JP DemiLight" panose="020B0400000000000000"/>
              <a:ea typeface="Noto Sans CJK JP DemiLight" panose="020B0400000000000000"/>
            </a:endParaRPr>
          </a:p>
          <a:p>
            <a:pPr>
              <a:lnSpc>
                <a:spcPts val="1800"/>
              </a:lnSpc>
            </a:pPr>
            <a:r>
              <a:rPr kumimoji="1" lang="ja-JP" altLang="en-US" sz="1200" dirty="0">
                <a:solidFill>
                  <a:schemeClr val="tx1"/>
                </a:solidFill>
                <a:latin typeface="Noto Sans CJK JP DemiLight" panose="020B0400000000000000"/>
                <a:ea typeface="Noto Sans CJK JP DemiLight" panose="020B0400000000000000"/>
              </a:rPr>
              <a:t>具体的な対策方法を</a:t>
            </a:r>
            <a:r>
              <a:rPr kumimoji="1" lang="ja-JP" altLang="en-US" sz="1200" b="1" dirty="0">
                <a:solidFill>
                  <a:srgbClr val="FF0000"/>
                </a:solidFill>
                <a:latin typeface="Noto Sans CJK JP DemiLight" panose="020B0400000000000000"/>
                <a:ea typeface="Noto Sans CJK JP DemiLight" panose="020B0400000000000000"/>
              </a:rPr>
              <a:t>体験ワーク型で徹底解説</a:t>
            </a:r>
            <a:r>
              <a:rPr kumimoji="1" lang="ja-JP" altLang="en-US" sz="1200" dirty="0">
                <a:solidFill>
                  <a:schemeClr val="tx1"/>
                </a:solidFill>
                <a:latin typeface="Noto Sans CJK JP DemiLight" panose="020B0400000000000000"/>
                <a:ea typeface="Noto Sans CJK JP DemiLight" panose="020B0400000000000000"/>
              </a:rPr>
              <a:t>いたします。是非奮ってご参加下さいませ。</a:t>
            </a:r>
            <a:endParaRPr kumimoji="1" lang="en-US" altLang="ja-JP" sz="1200" dirty="0">
              <a:solidFill>
                <a:schemeClr val="tx1"/>
              </a:solidFill>
              <a:latin typeface="Noto Sans CJK JP DemiLight" panose="020B0400000000000000"/>
              <a:ea typeface="Noto Sans CJK JP DemiLight" panose="020B0400000000000000"/>
            </a:endParaRPr>
          </a:p>
        </p:txBody>
      </p:sp>
      <p:sp>
        <p:nvSpPr>
          <p:cNvPr id="85" name="四角形: 角を丸くする 84">
            <a:extLst>
              <a:ext uri="{FF2B5EF4-FFF2-40B4-BE49-F238E27FC236}">
                <a16:creationId xmlns:a16="http://schemas.microsoft.com/office/drawing/2014/main" id="{272E3257-3693-D1AF-5E47-F5E461FA1F48}"/>
              </a:ext>
            </a:extLst>
          </p:cNvPr>
          <p:cNvSpPr/>
          <p:nvPr/>
        </p:nvSpPr>
        <p:spPr>
          <a:xfrm>
            <a:off x="2799140" y="6753952"/>
            <a:ext cx="914400" cy="914400"/>
          </a:xfrm>
          <a:prstGeom prst="roundRect">
            <a:avLst/>
          </a:prstGeom>
        </p:spPr>
        <p:txBody>
          <a:bodyPr wrap="square" rtlCol="0" anchor="ctr">
            <a:spAutoFit/>
          </a:bodyPr>
          <a:lstStyle/>
          <a:p>
            <a:pPr algn="ctr"/>
            <a:endParaRPr kumimoji="1" lang="ja-JP" altLang="en-US" sz="5100" b="1" spc="300" dirty="0">
              <a:solidFill>
                <a:schemeClr val="bg1"/>
              </a:solidFill>
              <a:latin typeface="Noto Sans CJK JP Bold" panose="020B0500000000000000" pitchFamily="34" charset="-128"/>
              <a:ea typeface="Noto Sans CJK JP Bold" panose="020B0500000000000000" pitchFamily="34" charset="-128"/>
            </a:endParaRPr>
          </a:p>
        </p:txBody>
      </p:sp>
      <p:sp>
        <p:nvSpPr>
          <p:cNvPr id="89" name="テキスト ボックス 88">
            <a:extLst>
              <a:ext uri="{FF2B5EF4-FFF2-40B4-BE49-F238E27FC236}">
                <a16:creationId xmlns:a16="http://schemas.microsoft.com/office/drawing/2014/main" id="{D131C341-B5E8-5246-9346-50F5F00E0696}"/>
              </a:ext>
            </a:extLst>
          </p:cNvPr>
          <p:cNvSpPr txBox="1"/>
          <p:nvPr/>
        </p:nvSpPr>
        <p:spPr>
          <a:xfrm>
            <a:off x="214692" y="7681357"/>
            <a:ext cx="581677" cy="523220"/>
          </a:xfrm>
          <a:prstGeom prst="rect">
            <a:avLst/>
          </a:prstGeom>
          <a:solidFill>
            <a:schemeClr val="bg1"/>
          </a:solidFill>
          <a:ln>
            <a:solidFill>
              <a:schemeClr val="tx1"/>
            </a:solidFill>
          </a:ln>
        </p:spPr>
        <p:txBody>
          <a:bodyPr wrap="square" rtlCol="0" anchor="ctr">
            <a:spAutoFit/>
          </a:bodyPr>
          <a:lstStyle/>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開催</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日時</a:t>
            </a:r>
          </a:p>
        </p:txBody>
      </p:sp>
      <p:sp>
        <p:nvSpPr>
          <p:cNvPr id="114" name="円/楕円 30">
            <a:extLst>
              <a:ext uri="{FF2B5EF4-FFF2-40B4-BE49-F238E27FC236}">
                <a16:creationId xmlns:a16="http://schemas.microsoft.com/office/drawing/2014/main" id="{769CEBB9-C684-B58C-43CA-50C1871C957E}"/>
              </a:ext>
            </a:extLst>
          </p:cNvPr>
          <p:cNvSpPr/>
          <p:nvPr/>
        </p:nvSpPr>
        <p:spPr>
          <a:xfrm>
            <a:off x="5174288" y="7759029"/>
            <a:ext cx="388941" cy="3631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latin typeface="Noto Sans CJK JP Bold" panose="020B0500000000000000" pitchFamily="34" charset="-128"/>
                <a:ea typeface="Noto Sans CJK JP Bold" panose="020B0500000000000000" pitchFamily="34" charset="-128"/>
              </a:rPr>
              <a:t>木</a:t>
            </a:r>
          </a:p>
        </p:txBody>
      </p:sp>
      <p:sp>
        <p:nvSpPr>
          <p:cNvPr id="115" name="テキスト ボックス 114">
            <a:extLst>
              <a:ext uri="{FF2B5EF4-FFF2-40B4-BE49-F238E27FC236}">
                <a16:creationId xmlns:a16="http://schemas.microsoft.com/office/drawing/2014/main" id="{A1773FAD-43FC-672E-A3F1-66818FB9A90F}"/>
              </a:ext>
            </a:extLst>
          </p:cNvPr>
          <p:cNvSpPr txBox="1"/>
          <p:nvPr/>
        </p:nvSpPr>
        <p:spPr>
          <a:xfrm>
            <a:off x="217488" y="8388629"/>
            <a:ext cx="589135" cy="523220"/>
          </a:xfrm>
          <a:prstGeom prst="rect">
            <a:avLst/>
          </a:prstGeom>
          <a:solidFill>
            <a:schemeClr val="bg1"/>
          </a:solidFill>
          <a:ln>
            <a:solidFill>
              <a:schemeClr val="tx1"/>
            </a:solidFill>
          </a:ln>
        </p:spPr>
        <p:txBody>
          <a:bodyPr wrap="square" rtlCol="0" anchor="ctr">
            <a:spAutoFit/>
          </a:bodyPr>
          <a:lstStyle/>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開催</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場所</a:t>
            </a:r>
          </a:p>
        </p:txBody>
      </p:sp>
      <p:sp>
        <p:nvSpPr>
          <p:cNvPr id="119" name="テキスト ボックス 118">
            <a:extLst>
              <a:ext uri="{FF2B5EF4-FFF2-40B4-BE49-F238E27FC236}">
                <a16:creationId xmlns:a16="http://schemas.microsoft.com/office/drawing/2014/main" id="{30C4EAD3-2326-EF34-D498-51E7D0AD6BE3}"/>
              </a:ext>
            </a:extLst>
          </p:cNvPr>
          <p:cNvSpPr txBox="1"/>
          <p:nvPr/>
        </p:nvSpPr>
        <p:spPr>
          <a:xfrm>
            <a:off x="218320" y="9085676"/>
            <a:ext cx="588303" cy="523220"/>
          </a:xfrm>
          <a:prstGeom prst="rect">
            <a:avLst/>
          </a:prstGeom>
          <a:solidFill>
            <a:schemeClr val="bg1"/>
          </a:solidFill>
          <a:ln>
            <a:solidFill>
              <a:schemeClr val="tx1"/>
            </a:solidFill>
          </a:ln>
        </p:spPr>
        <p:txBody>
          <a:bodyPr wrap="square" rtlCol="0" anchor="ctr">
            <a:spAutoFit/>
          </a:bodyPr>
          <a:lstStyle/>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費</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用</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p:txBody>
      </p:sp>
      <p:sp>
        <p:nvSpPr>
          <p:cNvPr id="120" name="正方形/長方形 119">
            <a:extLst>
              <a:ext uri="{FF2B5EF4-FFF2-40B4-BE49-F238E27FC236}">
                <a16:creationId xmlns:a16="http://schemas.microsoft.com/office/drawing/2014/main" id="{62C27EE6-77BF-3F91-BC24-896EB07EDCDC}"/>
              </a:ext>
            </a:extLst>
          </p:cNvPr>
          <p:cNvSpPr/>
          <p:nvPr/>
        </p:nvSpPr>
        <p:spPr>
          <a:xfrm>
            <a:off x="1016210" y="9145873"/>
            <a:ext cx="5068486" cy="400110"/>
          </a:xfrm>
          <a:prstGeom prst="rect">
            <a:avLst/>
          </a:prstGeom>
        </p:spPr>
        <p:txBody>
          <a:bodyPr wrap="square">
            <a:spAutoFit/>
          </a:bodyPr>
          <a:lstStyle/>
          <a:p>
            <a:r>
              <a:rPr kumimoji="1" lang="ja-JP" altLang="en-US" sz="2000" b="1" dirty="0">
                <a:latin typeface="Noto Sans CJK JP DemiLight"/>
                <a:ea typeface="Noto Sans CJK JP Bold" panose="020B0500000000000000" pitchFamily="34" charset="-128"/>
              </a:rPr>
              <a:t>無料</a:t>
            </a:r>
            <a:endParaRPr lang="ja-JP" altLang="en-US" sz="2000" b="1" dirty="0">
              <a:latin typeface="Noto Sans CJK JP DemiLight"/>
              <a:ea typeface="Noto Sans CJK JP Bold" panose="020B0500000000000000" pitchFamily="34" charset="-128"/>
            </a:endParaRPr>
          </a:p>
        </p:txBody>
      </p:sp>
      <p:sp>
        <p:nvSpPr>
          <p:cNvPr id="123" name="テキスト ボックス 122">
            <a:extLst>
              <a:ext uri="{FF2B5EF4-FFF2-40B4-BE49-F238E27FC236}">
                <a16:creationId xmlns:a16="http://schemas.microsoft.com/office/drawing/2014/main" id="{A5C3EF59-3778-3078-26FE-A7DD773F8142}"/>
              </a:ext>
            </a:extLst>
          </p:cNvPr>
          <p:cNvSpPr txBox="1"/>
          <p:nvPr/>
        </p:nvSpPr>
        <p:spPr>
          <a:xfrm>
            <a:off x="1927679" y="9084318"/>
            <a:ext cx="588303" cy="523220"/>
          </a:xfrm>
          <a:prstGeom prst="rect">
            <a:avLst/>
          </a:prstGeom>
          <a:solidFill>
            <a:schemeClr val="bg1"/>
          </a:solidFill>
          <a:ln>
            <a:solidFill>
              <a:schemeClr val="tx1"/>
            </a:solidFill>
          </a:ln>
        </p:spPr>
        <p:txBody>
          <a:bodyPr wrap="square" rtlCol="0" anchor="ctr">
            <a:spAutoFit/>
          </a:bodyPr>
          <a:lstStyle/>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定</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a:p>
            <a:pPr algn="ctr"/>
            <a:r>
              <a:rPr kumimoji="1" lang="ja-JP" altLang="en-US" sz="1400" b="1" dirty="0">
                <a:latin typeface="Noto Sans CJK JP DemiLight"/>
                <a:ea typeface="HG丸ｺﾞｼｯｸM-PRO" panose="020F0600000000000000" pitchFamily="50" charset="-128"/>
                <a:cs typeface="Microsoft New Tai Lue" panose="020B0502040204020203" pitchFamily="34" charset="0"/>
              </a:rPr>
              <a:t>員</a:t>
            </a:r>
            <a:endParaRPr kumimoji="1" lang="en-US" altLang="ja-JP" sz="1400" b="1" dirty="0">
              <a:latin typeface="Noto Sans CJK JP DemiLight"/>
              <a:ea typeface="HG丸ｺﾞｼｯｸM-PRO" panose="020F0600000000000000" pitchFamily="50" charset="-128"/>
              <a:cs typeface="Microsoft New Tai Lue" panose="020B0502040204020203" pitchFamily="34" charset="0"/>
            </a:endParaRPr>
          </a:p>
        </p:txBody>
      </p:sp>
      <p:sp>
        <p:nvSpPr>
          <p:cNvPr id="124" name="正方形/長方形 123">
            <a:extLst>
              <a:ext uri="{FF2B5EF4-FFF2-40B4-BE49-F238E27FC236}">
                <a16:creationId xmlns:a16="http://schemas.microsoft.com/office/drawing/2014/main" id="{0CC89F4D-6F51-F65C-67DA-CDE4B5658D43}"/>
              </a:ext>
            </a:extLst>
          </p:cNvPr>
          <p:cNvSpPr/>
          <p:nvPr/>
        </p:nvSpPr>
        <p:spPr>
          <a:xfrm>
            <a:off x="2647730" y="9145873"/>
            <a:ext cx="5068486" cy="400110"/>
          </a:xfrm>
          <a:prstGeom prst="rect">
            <a:avLst/>
          </a:prstGeom>
        </p:spPr>
        <p:txBody>
          <a:bodyPr wrap="square">
            <a:spAutoFit/>
          </a:bodyPr>
          <a:lstStyle/>
          <a:p>
            <a:r>
              <a:rPr lang="en-US" altLang="ja-JP" sz="2000" b="1" dirty="0">
                <a:latin typeface="Noto Sans CJK JP DemiLight"/>
                <a:ea typeface="Noto Sans CJK JP Bold" panose="020B0500000000000000" pitchFamily="34" charset="-128"/>
              </a:rPr>
              <a:t>20</a:t>
            </a:r>
            <a:r>
              <a:rPr lang="ja-JP" altLang="en-US" sz="2000" b="1" dirty="0">
                <a:latin typeface="Noto Sans CJK JP DemiLight"/>
                <a:ea typeface="Noto Sans CJK JP Bold" panose="020B0500000000000000" pitchFamily="34" charset="-128"/>
              </a:rPr>
              <a:t>名迄</a:t>
            </a:r>
          </a:p>
        </p:txBody>
      </p:sp>
      <p:sp>
        <p:nvSpPr>
          <p:cNvPr id="125" name="正方形/長方形 124">
            <a:extLst>
              <a:ext uri="{FF2B5EF4-FFF2-40B4-BE49-F238E27FC236}">
                <a16:creationId xmlns:a16="http://schemas.microsoft.com/office/drawing/2014/main" id="{8F6B02A6-E514-2FD6-2F53-015686366D85}"/>
              </a:ext>
            </a:extLst>
          </p:cNvPr>
          <p:cNvSpPr/>
          <p:nvPr/>
        </p:nvSpPr>
        <p:spPr>
          <a:xfrm>
            <a:off x="5181973" y="8595658"/>
            <a:ext cx="5068486" cy="307777"/>
          </a:xfrm>
          <a:prstGeom prst="rect">
            <a:avLst/>
          </a:prstGeom>
        </p:spPr>
        <p:txBody>
          <a:bodyPr wrap="square">
            <a:spAutoFit/>
          </a:bodyPr>
          <a:lstStyle/>
          <a:p>
            <a:r>
              <a:rPr kumimoji="1" lang="en-US" altLang="ja-JP" sz="1400" b="1" dirty="0">
                <a:latin typeface="Noto Sans CJK JP DemiLight"/>
                <a:ea typeface="Noto Sans CJK JP Bold" panose="020B0500000000000000" pitchFamily="34" charset="-128"/>
              </a:rPr>
              <a:t>※</a:t>
            </a:r>
            <a:r>
              <a:rPr kumimoji="1" lang="ja-JP" altLang="en-US" sz="1400" b="1" dirty="0">
                <a:latin typeface="Noto Sans CJK JP DemiLight"/>
                <a:ea typeface="Noto Sans CJK JP Bold" panose="020B0500000000000000" pitchFamily="34" charset="-128"/>
              </a:rPr>
              <a:t>同内容となります</a:t>
            </a:r>
            <a:endParaRPr lang="ja-JP" altLang="en-US" sz="1400" b="1" dirty="0">
              <a:latin typeface="Noto Sans CJK JP DemiLight"/>
              <a:ea typeface="Noto Sans CJK JP Bold" panose="020B0500000000000000" pitchFamily="34" charset="-128"/>
            </a:endParaRPr>
          </a:p>
        </p:txBody>
      </p:sp>
      <p:sp>
        <p:nvSpPr>
          <p:cNvPr id="2" name="テキスト ボックス 1">
            <a:extLst>
              <a:ext uri="{FF2B5EF4-FFF2-40B4-BE49-F238E27FC236}">
                <a16:creationId xmlns:a16="http://schemas.microsoft.com/office/drawing/2014/main" id="{C7A2BCBB-2059-E6DC-8E89-BAF9EF2B384F}"/>
              </a:ext>
            </a:extLst>
          </p:cNvPr>
          <p:cNvSpPr txBox="1"/>
          <p:nvPr/>
        </p:nvSpPr>
        <p:spPr>
          <a:xfrm>
            <a:off x="2030248" y="174746"/>
            <a:ext cx="525991" cy="584775"/>
          </a:xfrm>
          <a:prstGeom prst="rect">
            <a:avLst/>
          </a:prstGeom>
          <a:noFill/>
        </p:spPr>
        <p:txBody>
          <a:bodyPr wrap="square" rtlCol="0">
            <a:spAutoFit/>
          </a:bodyPr>
          <a:lstStyle/>
          <a:p>
            <a:r>
              <a:rPr kumimoji="1" lang="en-US" altLang="ja-JP" sz="3200" dirty="0"/>
              <a:t>×</a:t>
            </a:r>
            <a:endParaRPr kumimoji="1" lang="ja-JP" altLang="en-US" sz="3200" dirty="0"/>
          </a:p>
        </p:txBody>
      </p:sp>
      <p:pic>
        <p:nvPicPr>
          <p:cNvPr id="8" name="図 7">
            <a:extLst>
              <a:ext uri="{FF2B5EF4-FFF2-40B4-BE49-F238E27FC236}">
                <a16:creationId xmlns:a16="http://schemas.microsoft.com/office/drawing/2014/main" id="{993C8A98-4BF2-1F41-9F50-3A007A0CA46D}"/>
              </a:ext>
            </a:extLst>
          </p:cNvPr>
          <p:cNvPicPr>
            <a:picLocks noChangeAspect="1"/>
          </p:cNvPicPr>
          <p:nvPr/>
        </p:nvPicPr>
        <p:blipFill>
          <a:blip r:embed="rId5"/>
          <a:stretch>
            <a:fillRect/>
          </a:stretch>
        </p:blipFill>
        <p:spPr>
          <a:xfrm>
            <a:off x="264153" y="229565"/>
            <a:ext cx="1724912" cy="309814"/>
          </a:xfrm>
          <a:prstGeom prst="rect">
            <a:avLst/>
          </a:prstGeom>
        </p:spPr>
      </p:pic>
    </p:spTree>
    <p:extLst>
      <p:ext uri="{BB962C8B-B14F-4D97-AF65-F5344CB8AC3E}">
        <p14:creationId xmlns:p14="http://schemas.microsoft.com/office/powerpoint/2010/main" val="290714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a:extLst>
              <a:ext uri="{FF2B5EF4-FFF2-40B4-BE49-F238E27FC236}">
                <a16:creationId xmlns:a16="http://schemas.microsoft.com/office/drawing/2014/main" id="{63D7677B-72E9-7E15-914B-DBBEB890E155}"/>
              </a:ext>
            </a:extLst>
          </p:cNvPr>
          <p:cNvSpPr/>
          <p:nvPr/>
        </p:nvSpPr>
        <p:spPr>
          <a:xfrm>
            <a:off x="-17272" y="4971"/>
            <a:ext cx="6875271" cy="449427"/>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E789CA3-D3E1-59C5-DBC3-821987E5F695}"/>
              </a:ext>
            </a:extLst>
          </p:cNvPr>
          <p:cNvSpPr/>
          <p:nvPr/>
        </p:nvSpPr>
        <p:spPr>
          <a:xfrm>
            <a:off x="291302" y="1878148"/>
            <a:ext cx="2905381" cy="353943"/>
          </a:xfrm>
          <a:prstGeom prst="rect">
            <a:avLst/>
          </a:prstGeom>
        </p:spPr>
        <p:txBody>
          <a:bodyPr wrap="square">
            <a:spAutoFit/>
          </a:bodyPr>
          <a:lstStyle/>
          <a:p>
            <a:r>
              <a:rPr lang="ja-JP" altLang="en-US" sz="1700" b="1" dirty="0">
                <a:latin typeface="DIN 2014 Narrow Bold" panose="020B0406020202020204" pitchFamily="34" charset="0"/>
                <a:ea typeface="DIN 2014 Narrow Bold" panose="020B0406020202020204" pitchFamily="34" charset="0"/>
              </a:rPr>
              <a:t>➀</a:t>
            </a:r>
            <a:r>
              <a:rPr lang="en-US" altLang="ja-JP" sz="1700" b="1" dirty="0">
                <a:latin typeface="DIN 2014 Narrow Bold" panose="020B0406020202020204" pitchFamily="34" charset="0"/>
                <a:ea typeface="DIN 2014 Narrow Bold" panose="020B0406020202020204" pitchFamily="34" charset="0"/>
              </a:rPr>
              <a:t>14:00 ~15:15</a:t>
            </a:r>
            <a:endParaRPr lang="ja-JP" altLang="en-US" sz="1700" b="1" dirty="0">
              <a:latin typeface="DIN 2014 Narrow Bold" panose="020B0406020202020204" pitchFamily="34" charset="0"/>
              <a:ea typeface="Noto Sans CJK JP Regular" panose="020B0500000000000000" pitchFamily="34" charset="-128"/>
            </a:endParaRPr>
          </a:p>
        </p:txBody>
      </p:sp>
      <p:sp>
        <p:nvSpPr>
          <p:cNvPr id="21" name="正方形/長方形 20">
            <a:extLst>
              <a:ext uri="{FF2B5EF4-FFF2-40B4-BE49-F238E27FC236}">
                <a16:creationId xmlns:a16="http://schemas.microsoft.com/office/drawing/2014/main" id="{C1E07919-0ACC-27F2-A869-2071454B87CD}"/>
              </a:ext>
            </a:extLst>
          </p:cNvPr>
          <p:cNvSpPr/>
          <p:nvPr/>
        </p:nvSpPr>
        <p:spPr>
          <a:xfrm>
            <a:off x="3181954" y="62887"/>
            <a:ext cx="3450266" cy="418513"/>
          </a:xfrm>
          <a:prstGeom prst="rect">
            <a:avLst/>
          </a:prstGeom>
        </p:spPr>
        <p:txBody>
          <a:bodyPr wrap="square">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給与アップセミナー</a:t>
            </a:r>
          </a:p>
        </p:txBody>
      </p:sp>
      <p:sp>
        <p:nvSpPr>
          <p:cNvPr id="42" name="正方形/長方形 41">
            <a:extLst>
              <a:ext uri="{FF2B5EF4-FFF2-40B4-BE49-F238E27FC236}">
                <a16:creationId xmlns:a16="http://schemas.microsoft.com/office/drawing/2014/main" id="{0E3A0309-744E-4707-DDC5-5EE43E62DA0C}"/>
              </a:ext>
            </a:extLst>
          </p:cNvPr>
          <p:cNvSpPr/>
          <p:nvPr/>
        </p:nvSpPr>
        <p:spPr>
          <a:xfrm>
            <a:off x="1682264" y="1837826"/>
            <a:ext cx="5262979" cy="384721"/>
          </a:xfrm>
          <a:prstGeom prst="rect">
            <a:avLst/>
          </a:prstGeom>
        </p:spPr>
        <p:txBody>
          <a:bodyPr wrap="none">
            <a:spAutoFit/>
          </a:bodyPr>
          <a:lstStyle/>
          <a:p>
            <a:pPr>
              <a:lnSpc>
                <a:spcPct val="150000"/>
              </a:lnSpc>
            </a:pPr>
            <a:r>
              <a:rPr lang="en-US" altLang="ja-JP" sz="1400" b="1" dirty="0">
                <a:latin typeface="Noto Sans CJK JP Bold" panose="020B0500000000000000" pitchFamily="34" charset="-128"/>
                <a:ea typeface="Noto Sans CJK JP Bold" panose="020B0500000000000000" pitchFamily="34" charset="-128"/>
              </a:rPr>
              <a:t>『</a:t>
            </a:r>
            <a:r>
              <a:rPr kumimoji="0" lang="ja-JP" altLang="en-US" sz="14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社員の持続的な生産性向上を実現する</a:t>
            </a:r>
            <a:r>
              <a:rPr lang="ja-JP" altLang="en-US" sz="1400" b="1" dirty="0">
                <a:solidFill>
                  <a:prstClr val="black"/>
                </a:solidFill>
                <a:latin typeface="Noto Sans CJK JP Bold" panose="020B0500000000000000" pitchFamily="34" charset="-128"/>
                <a:ea typeface="Noto Sans CJK JP Bold" panose="020B0500000000000000" pitchFamily="34" charset="-128"/>
              </a:rPr>
              <a:t>給与アップセミナー</a:t>
            </a:r>
            <a:r>
              <a:rPr kumimoji="0" lang="ja-JP" altLang="en-US" sz="14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 </a:t>
            </a:r>
            <a:r>
              <a:rPr kumimoji="0" lang="en-US" altLang="ja-JP" sz="14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a:t>
            </a:r>
            <a:endParaRPr kumimoji="0" lang="ja-JP" altLang="en-US" sz="28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endParaRPr>
          </a:p>
        </p:txBody>
      </p:sp>
      <p:sp>
        <p:nvSpPr>
          <p:cNvPr id="48" name="正方形/長方形 47">
            <a:extLst>
              <a:ext uri="{FF2B5EF4-FFF2-40B4-BE49-F238E27FC236}">
                <a16:creationId xmlns:a16="http://schemas.microsoft.com/office/drawing/2014/main" id="{4C2DC956-6E19-7A0C-C567-949C7DB8B2E8}"/>
              </a:ext>
            </a:extLst>
          </p:cNvPr>
          <p:cNvSpPr/>
          <p:nvPr/>
        </p:nvSpPr>
        <p:spPr>
          <a:xfrm>
            <a:off x="-15869" y="2933670"/>
            <a:ext cx="2546668" cy="201206"/>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solidFill>
                  <a:schemeClr val="tx1"/>
                </a:solidFill>
                <a:latin typeface="Noto Sans CJK JP Regular" panose="020B0500000000000000" pitchFamily="34" charset="-128"/>
                <a:ea typeface="Noto Sans CJK JP Regular" panose="020B0500000000000000" pitchFamily="34" charset="-128"/>
              </a:rPr>
              <a:t>登壇者プロフィール</a:t>
            </a:r>
          </a:p>
        </p:txBody>
      </p:sp>
      <p:cxnSp>
        <p:nvCxnSpPr>
          <p:cNvPr id="50" name="直線コネクタ 49">
            <a:extLst>
              <a:ext uri="{FF2B5EF4-FFF2-40B4-BE49-F238E27FC236}">
                <a16:creationId xmlns:a16="http://schemas.microsoft.com/office/drawing/2014/main" id="{F3C6DBC8-C69B-C10C-B126-A04FE57995C1}"/>
              </a:ext>
            </a:extLst>
          </p:cNvPr>
          <p:cNvCxnSpPr>
            <a:cxnSpLocks/>
          </p:cNvCxnSpPr>
          <p:nvPr/>
        </p:nvCxnSpPr>
        <p:spPr>
          <a:xfrm>
            <a:off x="-15869" y="2933669"/>
            <a:ext cx="6878560" cy="0"/>
          </a:xfrm>
          <a:prstGeom prst="line">
            <a:avLst/>
          </a:prstGeom>
          <a:ln w="158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D0CB1362-A4AC-02F7-3639-28021A7EAAA5}"/>
              </a:ext>
            </a:extLst>
          </p:cNvPr>
          <p:cNvGrpSpPr/>
          <p:nvPr/>
        </p:nvGrpSpPr>
        <p:grpSpPr>
          <a:xfrm>
            <a:off x="3209380" y="3226828"/>
            <a:ext cx="3571418" cy="1325219"/>
            <a:chOff x="-103695" y="3691165"/>
            <a:chExt cx="3571418" cy="1103888"/>
          </a:xfrm>
        </p:grpSpPr>
        <p:sp>
          <p:nvSpPr>
            <p:cNvPr id="51" name="正方形/長方形 50">
              <a:extLst>
                <a:ext uri="{FF2B5EF4-FFF2-40B4-BE49-F238E27FC236}">
                  <a16:creationId xmlns:a16="http://schemas.microsoft.com/office/drawing/2014/main" id="{9AB43176-91BE-ADA3-00EC-65D1BDBC901D}"/>
                </a:ext>
              </a:extLst>
            </p:cNvPr>
            <p:cNvSpPr/>
            <p:nvPr/>
          </p:nvSpPr>
          <p:spPr>
            <a:xfrm>
              <a:off x="1128621" y="3691165"/>
              <a:ext cx="2339102" cy="435835"/>
            </a:xfrm>
            <a:prstGeom prst="rect">
              <a:avLst/>
            </a:prstGeom>
          </p:spPr>
          <p:txBody>
            <a:bodyPr wrap="none">
              <a:spAutoFit/>
            </a:bodyPr>
            <a:lstStyle/>
            <a:p>
              <a:r>
                <a:rPr lang="ja-JP" altLang="en-US" sz="1400" b="1" dirty="0">
                  <a:latin typeface="Noto Sans CJK JP DemiLight" panose="020B0400000000000000" pitchFamily="34" charset="-128"/>
                  <a:ea typeface="Noto Sans CJK JP DemiLight" panose="020B0400000000000000" pitchFamily="34" charset="-128"/>
                </a:rPr>
                <a:t>株式会社給与アップ研究所</a:t>
              </a:r>
              <a:endParaRPr lang="en-US" altLang="ja-JP" sz="1400" b="1" dirty="0">
                <a:latin typeface="Noto Sans CJK JP DemiLight" panose="020B0400000000000000" pitchFamily="34" charset="-128"/>
                <a:ea typeface="Noto Sans CJK JP DemiLight" panose="020B0400000000000000" pitchFamily="34" charset="-128"/>
              </a:endParaRPr>
            </a:p>
            <a:p>
              <a:r>
                <a:rPr lang="ja-JP" altLang="en-US" sz="1400" b="1" dirty="0">
                  <a:latin typeface="Noto Sans CJK JP DemiLight" panose="020B0400000000000000" pitchFamily="34" charset="-128"/>
                  <a:ea typeface="Noto Sans CJK JP DemiLight" panose="020B0400000000000000" pitchFamily="34" charset="-128"/>
                </a:rPr>
                <a:t>取締役　</a:t>
              </a:r>
              <a:r>
                <a:rPr lang="en-US" altLang="ja-JP" sz="1400" b="1" dirty="0">
                  <a:latin typeface="Noto Sans CJK JP DemiLight" panose="020B0400000000000000" pitchFamily="34" charset="-128"/>
                  <a:ea typeface="Noto Sans CJK JP DemiLight" panose="020B0400000000000000" pitchFamily="34" charset="-128"/>
                </a:rPr>
                <a:t>COO</a:t>
              </a:r>
              <a:endParaRPr lang="ja-JP" altLang="en-US" sz="1400" b="1" dirty="0">
                <a:latin typeface="Noto Sans CJK JP DemiLight" panose="020B0400000000000000" pitchFamily="34" charset="-128"/>
                <a:ea typeface="Noto Sans CJK JP DemiLight" panose="020B0400000000000000" pitchFamily="34" charset="-128"/>
              </a:endParaRPr>
            </a:p>
          </p:txBody>
        </p:sp>
        <p:sp>
          <p:nvSpPr>
            <p:cNvPr id="52" name="正方形/長方形 51">
              <a:extLst>
                <a:ext uri="{FF2B5EF4-FFF2-40B4-BE49-F238E27FC236}">
                  <a16:creationId xmlns:a16="http://schemas.microsoft.com/office/drawing/2014/main" id="{FEFACA62-15FA-1D12-3AE6-DB7A8951019A}"/>
                </a:ext>
              </a:extLst>
            </p:cNvPr>
            <p:cNvSpPr/>
            <p:nvPr/>
          </p:nvSpPr>
          <p:spPr>
            <a:xfrm>
              <a:off x="1120938" y="4204666"/>
              <a:ext cx="1008609" cy="269192"/>
            </a:xfrm>
            <a:prstGeom prst="rect">
              <a:avLst/>
            </a:prstGeom>
          </p:spPr>
          <p:txBody>
            <a:bodyPr wrap="none">
              <a:spAutoFit/>
            </a:bodyPr>
            <a:lstStyle/>
            <a:p>
              <a:r>
                <a:rPr lang="ja-JP" altLang="en-US" sz="1500" b="1" dirty="0">
                  <a:latin typeface="Noto Sans CJK JP Medium" panose="020B0500000000000000" pitchFamily="34" charset="-128"/>
                  <a:ea typeface="Noto Sans CJK JP Medium" panose="020B0500000000000000" pitchFamily="34" charset="-128"/>
                </a:rPr>
                <a:t>渡邉 健太</a:t>
              </a:r>
            </a:p>
          </p:txBody>
        </p:sp>
        <p:sp>
          <p:nvSpPr>
            <p:cNvPr id="53" name="正方形/長方形 52">
              <a:extLst>
                <a:ext uri="{FF2B5EF4-FFF2-40B4-BE49-F238E27FC236}">
                  <a16:creationId xmlns:a16="http://schemas.microsoft.com/office/drawing/2014/main" id="{116783B8-A31A-1415-2D5D-5B4BAFF0BC99}"/>
                </a:ext>
              </a:extLst>
            </p:cNvPr>
            <p:cNvSpPr/>
            <p:nvPr/>
          </p:nvSpPr>
          <p:spPr>
            <a:xfrm>
              <a:off x="-103695" y="4316797"/>
              <a:ext cx="2248161" cy="204158"/>
            </a:xfrm>
            <a:prstGeom prst="rect">
              <a:avLst/>
            </a:prstGeom>
          </p:spPr>
          <p:txBody>
            <a:bodyPr wrap="square">
              <a:spAutoFit/>
            </a:bodyPr>
            <a:lstStyle/>
            <a:p>
              <a:pPr>
                <a:lnSpc>
                  <a:spcPts val="940"/>
                </a:lnSpc>
              </a:pPr>
              <a:endParaRPr lang="ja-JP" altLang="en-US" sz="700" dirty="0">
                <a:latin typeface="Noto Sans CJK JP DemiLight" panose="020B0400000000000000" pitchFamily="34" charset="-128"/>
                <a:ea typeface="Noto Sans CJK JP DemiLight" panose="020B0400000000000000" pitchFamily="34" charset="-128"/>
              </a:endParaRPr>
            </a:p>
          </p:txBody>
        </p:sp>
        <p:sp>
          <p:nvSpPr>
            <p:cNvPr id="54" name="正方形/長方形 53">
              <a:extLst>
                <a:ext uri="{FF2B5EF4-FFF2-40B4-BE49-F238E27FC236}">
                  <a16:creationId xmlns:a16="http://schemas.microsoft.com/office/drawing/2014/main" id="{B824CA83-AD30-1C55-FD3F-71DE6A61FAA9}"/>
                </a:ext>
              </a:extLst>
            </p:cNvPr>
            <p:cNvSpPr/>
            <p:nvPr/>
          </p:nvSpPr>
          <p:spPr>
            <a:xfrm>
              <a:off x="117356" y="4590895"/>
              <a:ext cx="3251743" cy="204158"/>
            </a:xfrm>
            <a:prstGeom prst="rect">
              <a:avLst/>
            </a:prstGeom>
          </p:spPr>
          <p:txBody>
            <a:bodyPr wrap="square">
              <a:spAutoFit/>
            </a:bodyPr>
            <a:lstStyle/>
            <a:p>
              <a:pPr>
                <a:lnSpc>
                  <a:spcPts val="940"/>
                </a:lnSpc>
              </a:pPr>
              <a:endParaRPr lang="ja-JP" altLang="en-US" sz="700" dirty="0">
                <a:latin typeface="Noto Sans CJK JP DemiLight" panose="020B0400000000000000" pitchFamily="34" charset="-128"/>
                <a:ea typeface="Noto Sans CJK JP DemiLight" panose="020B0400000000000000" pitchFamily="34" charset="-128"/>
              </a:endParaRPr>
            </a:p>
          </p:txBody>
        </p:sp>
      </p:grpSp>
      <p:grpSp>
        <p:nvGrpSpPr>
          <p:cNvPr id="3" name="グループ化 2">
            <a:extLst>
              <a:ext uri="{FF2B5EF4-FFF2-40B4-BE49-F238E27FC236}">
                <a16:creationId xmlns:a16="http://schemas.microsoft.com/office/drawing/2014/main" id="{D7960BC4-B88F-13C5-47AC-9EEFDAA53ED7}"/>
              </a:ext>
            </a:extLst>
          </p:cNvPr>
          <p:cNvGrpSpPr/>
          <p:nvPr/>
        </p:nvGrpSpPr>
        <p:grpSpPr>
          <a:xfrm>
            <a:off x="90670" y="3281556"/>
            <a:ext cx="3251743" cy="1803014"/>
            <a:chOff x="3457117" y="3666283"/>
            <a:chExt cx="3251743" cy="1637420"/>
          </a:xfrm>
        </p:grpSpPr>
        <p:sp>
          <p:nvSpPr>
            <p:cNvPr id="57" name="正方形/長方形 56">
              <a:extLst>
                <a:ext uri="{FF2B5EF4-FFF2-40B4-BE49-F238E27FC236}">
                  <a16:creationId xmlns:a16="http://schemas.microsoft.com/office/drawing/2014/main" id="{123D98FA-F07A-5003-0D41-793FAAB0059D}"/>
                </a:ext>
              </a:extLst>
            </p:cNvPr>
            <p:cNvSpPr/>
            <p:nvPr/>
          </p:nvSpPr>
          <p:spPr>
            <a:xfrm>
              <a:off x="4641517" y="3666283"/>
              <a:ext cx="1620957" cy="475166"/>
            </a:xfrm>
            <a:prstGeom prst="rect">
              <a:avLst/>
            </a:prstGeom>
          </p:spPr>
          <p:txBody>
            <a:bodyPr wrap="none">
              <a:spAutoFit/>
            </a:bodyPr>
            <a:lstStyle/>
            <a:p>
              <a:r>
                <a:rPr lang="ja-JP" altLang="en-US" sz="1400" b="1" dirty="0">
                  <a:latin typeface="Noto Sans CJK JP DemiLight" panose="020B0400000000000000" pitchFamily="34" charset="-128"/>
                  <a:ea typeface="Noto Sans CJK JP DemiLight" panose="020B0400000000000000" pitchFamily="34" charset="-128"/>
                </a:rPr>
                <a:t>地域人事株式会社</a:t>
              </a:r>
            </a:p>
            <a:p>
              <a:r>
                <a:rPr lang="ja-JP" altLang="en-US" sz="1400" b="1" dirty="0">
                  <a:latin typeface="Noto Sans CJK JP DemiLight" panose="020B0400000000000000" pitchFamily="34" charset="-128"/>
                  <a:ea typeface="Noto Sans CJK JP DemiLight" panose="020B0400000000000000" pitchFamily="34" charset="-128"/>
                </a:rPr>
                <a:t>代表取締役</a:t>
              </a:r>
            </a:p>
          </p:txBody>
        </p:sp>
        <p:sp>
          <p:nvSpPr>
            <p:cNvPr id="58" name="正方形/長方形 57">
              <a:extLst>
                <a:ext uri="{FF2B5EF4-FFF2-40B4-BE49-F238E27FC236}">
                  <a16:creationId xmlns:a16="http://schemas.microsoft.com/office/drawing/2014/main" id="{EBEC9F71-AAA5-2A00-183C-5433088AC7EC}"/>
                </a:ext>
              </a:extLst>
            </p:cNvPr>
            <p:cNvSpPr/>
            <p:nvPr/>
          </p:nvSpPr>
          <p:spPr>
            <a:xfrm>
              <a:off x="4634469" y="4195222"/>
              <a:ext cx="1008609" cy="293485"/>
            </a:xfrm>
            <a:prstGeom prst="rect">
              <a:avLst/>
            </a:prstGeom>
          </p:spPr>
          <p:txBody>
            <a:bodyPr wrap="none">
              <a:spAutoFit/>
            </a:bodyPr>
            <a:lstStyle/>
            <a:p>
              <a:r>
                <a:rPr lang="ja-JP" altLang="en-US" sz="1500" b="1" dirty="0">
                  <a:latin typeface="Noto Sans CJK JP Medium" panose="020B0500000000000000" pitchFamily="34" charset="-128"/>
                  <a:ea typeface="Noto Sans CJK JP Medium" panose="020B0500000000000000" pitchFamily="34" charset="-128"/>
                </a:rPr>
                <a:t>池口 良明</a:t>
              </a:r>
              <a:endParaRPr lang="ja-JP" altLang="en-US" sz="1000" b="1" dirty="0">
                <a:latin typeface="Noto Sans CJK JP Medium" panose="020B0500000000000000" pitchFamily="34" charset="-128"/>
                <a:ea typeface="Noto Sans CJK JP Medium" panose="020B0500000000000000" pitchFamily="34" charset="-128"/>
              </a:endParaRPr>
            </a:p>
          </p:txBody>
        </p:sp>
        <p:sp>
          <p:nvSpPr>
            <p:cNvPr id="59" name="正方形/長方形 58">
              <a:extLst>
                <a:ext uri="{FF2B5EF4-FFF2-40B4-BE49-F238E27FC236}">
                  <a16:creationId xmlns:a16="http://schemas.microsoft.com/office/drawing/2014/main" id="{B996F62C-B3D1-42D0-7AFE-95A2CFDA5D1F}"/>
                </a:ext>
              </a:extLst>
            </p:cNvPr>
            <p:cNvSpPr/>
            <p:nvPr/>
          </p:nvSpPr>
          <p:spPr>
            <a:xfrm>
              <a:off x="4460699" y="4346405"/>
              <a:ext cx="2248161" cy="204158"/>
            </a:xfrm>
            <a:prstGeom prst="rect">
              <a:avLst/>
            </a:prstGeom>
          </p:spPr>
          <p:txBody>
            <a:bodyPr wrap="square">
              <a:spAutoFit/>
            </a:bodyPr>
            <a:lstStyle/>
            <a:p>
              <a:pPr>
                <a:lnSpc>
                  <a:spcPts val="940"/>
                </a:lnSpc>
              </a:pPr>
              <a:endParaRPr lang="ja-JP" altLang="en-US" sz="700" dirty="0">
                <a:latin typeface="Noto Sans CJK JP DemiLight" panose="020B0400000000000000" pitchFamily="34" charset="-128"/>
                <a:ea typeface="Noto Sans CJK JP DemiLight" panose="020B0400000000000000" pitchFamily="34" charset="-128"/>
              </a:endParaRPr>
            </a:p>
          </p:txBody>
        </p:sp>
        <p:sp>
          <p:nvSpPr>
            <p:cNvPr id="60" name="正方形/長方形 59">
              <a:extLst>
                <a:ext uri="{FF2B5EF4-FFF2-40B4-BE49-F238E27FC236}">
                  <a16:creationId xmlns:a16="http://schemas.microsoft.com/office/drawing/2014/main" id="{E554F34B-6B7E-21F0-17CE-F765502D47E4}"/>
                </a:ext>
              </a:extLst>
            </p:cNvPr>
            <p:cNvSpPr/>
            <p:nvPr/>
          </p:nvSpPr>
          <p:spPr>
            <a:xfrm>
              <a:off x="3457117" y="4590895"/>
              <a:ext cx="3251743" cy="712808"/>
            </a:xfrm>
            <a:prstGeom prst="rect">
              <a:avLst/>
            </a:prstGeom>
          </p:spPr>
          <p:txBody>
            <a:bodyPr wrap="square">
              <a:spAutoFit/>
            </a:bodyPr>
            <a:lstStyle/>
            <a:p>
              <a:pPr>
                <a:lnSpc>
                  <a:spcPts val="940"/>
                </a:lnSpc>
              </a:pPr>
              <a:r>
                <a:rPr lang="ja-JP" altLang="en-US" sz="800" dirty="0">
                  <a:latin typeface="Noto Sans CJK JP DemiLight" panose="020B0400000000000000" pitchFamily="34" charset="-128"/>
                  <a:ea typeface="Noto Sans CJK JP DemiLight" panose="020B0400000000000000"/>
                </a:rPr>
                <a:t>三協精機製作所 </a:t>
              </a:r>
              <a:r>
                <a:rPr lang="en-US" altLang="ja-JP" sz="800" dirty="0">
                  <a:latin typeface="Noto Sans CJK JP DemiLight" panose="020B0400000000000000" pitchFamily="34" charset="-128"/>
                  <a:ea typeface="Noto Sans CJK JP DemiLight" panose="020B0400000000000000"/>
                </a:rPr>
                <a:t>( </a:t>
              </a:r>
              <a:r>
                <a:rPr lang="ja-JP" altLang="en-US" sz="800" dirty="0">
                  <a:latin typeface="Noto Sans CJK JP DemiLight" panose="020B0400000000000000" pitchFamily="34" charset="-128"/>
                  <a:ea typeface="Noto Sans CJK JP DemiLight" panose="020B0400000000000000"/>
                </a:rPr>
                <a:t>現ニデックインスツルメンツ </a:t>
              </a:r>
              <a:r>
                <a:rPr lang="en-US" altLang="ja-JP" sz="800" dirty="0">
                  <a:latin typeface="Noto Sans CJK JP DemiLight" panose="020B0400000000000000" pitchFamily="34" charset="-128"/>
                  <a:ea typeface="Noto Sans CJK JP DemiLight" panose="020B0400000000000000"/>
                </a:rPr>
                <a:t>/ </a:t>
              </a:r>
              <a:r>
                <a:rPr lang="ja-JP" altLang="en-US" sz="800" dirty="0">
                  <a:latin typeface="Noto Sans CJK JP DemiLight" panose="020B0400000000000000" pitchFamily="34" charset="-128"/>
                  <a:ea typeface="Noto Sans CJK JP DemiLight" panose="020B0400000000000000"/>
                </a:rPr>
                <a:t>下諏訪町 </a:t>
              </a:r>
              <a:r>
                <a:rPr lang="en-US" altLang="ja-JP" sz="800" dirty="0">
                  <a:latin typeface="Noto Sans CJK JP DemiLight" panose="020B0400000000000000" pitchFamily="34" charset="-128"/>
                  <a:ea typeface="Noto Sans CJK JP DemiLight" panose="020B0400000000000000"/>
                </a:rPr>
                <a:t>) </a:t>
              </a:r>
              <a:r>
                <a:rPr lang="ja-JP" altLang="en-US" sz="800" dirty="0">
                  <a:latin typeface="Noto Sans CJK JP DemiLight" panose="020B0400000000000000" pitchFamily="34" charset="-128"/>
                  <a:ea typeface="Noto Sans CJK JP DemiLight" panose="020B0400000000000000"/>
                </a:rPr>
                <a:t>で</a:t>
              </a:r>
              <a:r>
                <a:rPr lang="en-US" altLang="ja-JP" sz="800" dirty="0">
                  <a:latin typeface="Noto Sans CJK JP DemiLight" panose="020B0400000000000000" pitchFamily="34" charset="-128"/>
                  <a:ea typeface="Noto Sans CJK JP DemiLight" panose="020B0400000000000000"/>
                </a:rPr>
                <a:t>24</a:t>
              </a:r>
              <a:r>
                <a:rPr lang="ja-JP" altLang="en-US" sz="800" dirty="0">
                  <a:latin typeface="Noto Sans CJK JP DemiLight" panose="020B0400000000000000" pitchFamily="34" charset="-128"/>
                  <a:ea typeface="Noto Sans CJK JP DemiLight" panose="020B0400000000000000"/>
                </a:rPr>
                <a:t>年間人事を担当。</a:t>
              </a:r>
              <a:r>
                <a:rPr lang="en-US" altLang="ja-JP" sz="800" dirty="0">
                  <a:latin typeface="Noto Sans CJK JP DemiLight" panose="020B0400000000000000" pitchFamily="34" charset="-128"/>
                  <a:ea typeface="Noto Sans CJK JP DemiLight" panose="020B0400000000000000"/>
                </a:rPr>
                <a:t>2004</a:t>
              </a:r>
              <a:r>
                <a:rPr lang="ja-JP" altLang="en-US" sz="800" dirty="0">
                  <a:latin typeface="Noto Sans CJK JP DemiLight" panose="020B0400000000000000" pitchFamily="34" charset="-128"/>
                  <a:ea typeface="Noto Sans CJK JP DemiLight" panose="020B0400000000000000"/>
                </a:rPr>
                <a:t>年、人事コンサルティング会社を設立。</a:t>
              </a:r>
              <a:r>
                <a:rPr lang="en-US" altLang="ja-JP" sz="800" dirty="0">
                  <a:latin typeface="Noto Sans CJK JP DemiLight" panose="020B0400000000000000" pitchFamily="34" charset="-128"/>
                  <a:ea typeface="Noto Sans CJK JP DemiLight" panose="020B0400000000000000"/>
                </a:rPr>
                <a:t>12</a:t>
              </a:r>
              <a:r>
                <a:rPr lang="ja-JP" altLang="en-US" sz="800" dirty="0">
                  <a:latin typeface="Noto Sans CJK JP DemiLight" panose="020B0400000000000000" pitchFamily="34" charset="-128"/>
                  <a:ea typeface="Noto Sans CJK JP DemiLight" panose="020B0400000000000000"/>
                </a:rPr>
                <a:t>年間で約</a:t>
              </a:r>
              <a:r>
                <a:rPr lang="en-US" altLang="ja-JP" sz="800" dirty="0">
                  <a:latin typeface="Noto Sans CJK JP DemiLight" panose="020B0400000000000000" pitchFamily="34" charset="-128"/>
                  <a:ea typeface="Noto Sans CJK JP DemiLight" panose="020B0400000000000000"/>
                </a:rPr>
                <a:t>600</a:t>
              </a:r>
              <a:r>
                <a:rPr lang="ja-JP" altLang="en-US" sz="800" dirty="0">
                  <a:latin typeface="Noto Sans CJK JP DemiLight" panose="020B0400000000000000" pitchFamily="34" charset="-128"/>
                  <a:ea typeface="Noto Sans CJK JP DemiLight" panose="020B0400000000000000"/>
                </a:rPr>
                <a:t>人の転職などに関わる。その後、</a:t>
              </a:r>
              <a:r>
                <a:rPr lang="en-US" altLang="ja-JP" sz="800" dirty="0">
                  <a:latin typeface="Noto Sans CJK JP DemiLight" panose="020B0400000000000000" pitchFamily="34" charset="-128"/>
                  <a:ea typeface="Noto Sans CJK JP DemiLight" panose="020B0400000000000000"/>
                </a:rPr>
                <a:t>19</a:t>
              </a:r>
              <a:r>
                <a:rPr lang="ja-JP" altLang="en-US" sz="800" dirty="0">
                  <a:latin typeface="Noto Sans CJK JP DemiLight" panose="020B0400000000000000" pitchFamily="34" charset="-128"/>
                  <a:ea typeface="Noto Sans CJK JP DemiLight" panose="020B0400000000000000"/>
                </a:rPr>
                <a:t>年に地域人事株式会社、長野県キャリアコンサルタント協会を設立。「新しい日本型人事・雇用システム」を構築すべく「人事の総合商社」を目指し、地域人事の代表として信州を駆け巡っている。</a:t>
              </a:r>
            </a:p>
          </p:txBody>
        </p:sp>
      </p:grpSp>
      <p:sp>
        <p:nvSpPr>
          <p:cNvPr id="68" name="正方形/長方形 67">
            <a:extLst>
              <a:ext uri="{FF2B5EF4-FFF2-40B4-BE49-F238E27FC236}">
                <a16:creationId xmlns:a16="http://schemas.microsoft.com/office/drawing/2014/main" id="{7258438F-D4FB-DC6C-B257-0C3BBDDCB1C3}"/>
              </a:ext>
            </a:extLst>
          </p:cNvPr>
          <p:cNvSpPr/>
          <p:nvPr/>
        </p:nvSpPr>
        <p:spPr>
          <a:xfrm>
            <a:off x="205381" y="5410155"/>
            <a:ext cx="184731" cy="276999"/>
          </a:xfrm>
          <a:prstGeom prst="rect">
            <a:avLst/>
          </a:prstGeom>
        </p:spPr>
        <p:txBody>
          <a:bodyPr wrap="none">
            <a:spAutoFit/>
          </a:bodyPr>
          <a:lstStyle/>
          <a:p>
            <a:endParaRPr lang="ja-JP" altLang="en-US" sz="1200" b="1" dirty="0">
              <a:latin typeface="Noto Sans CJK JP Bold" panose="020B0500000000000000" pitchFamily="34" charset="-128"/>
              <a:ea typeface="Noto Sans CJK JP Bold" panose="020B0500000000000000" pitchFamily="34" charset="-128"/>
            </a:endParaRPr>
          </a:p>
        </p:txBody>
      </p:sp>
      <p:sp>
        <p:nvSpPr>
          <p:cNvPr id="69" name="正方形/長方形 68">
            <a:extLst>
              <a:ext uri="{FF2B5EF4-FFF2-40B4-BE49-F238E27FC236}">
                <a16:creationId xmlns:a16="http://schemas.microsoft.com/office/drawing/2014/main" id="{7D2A1829-502A-C5E7-470D-6FADA6536527}"/>
              </a:ext>
            </a:extLst>
          </p:cNvPr>
          <p:cNvSpPr/>
          <p:nvPr/>
        </p:nvSpPr>
        <p:spPr>
          <a:xfrm>
            <a:off x="430246" y="5584822"/>
            <a:ext cx="4991511" cy="837473"/>
          </a:xfrm>
          <a:prstGeom prst="rect">
            <a:avLst/>
          </a:prstGeom>
        </p:spPr>
        <p:txBody>
          <a:bodyPr wrap="square">
            <a:spAutoFit/>
          </a:bodyPr>
          <a:lstStyle/>
          <a:p>
            <a:pPr>
              <a:lnSpc>
                <a:spcPct val="150000"/>
              </a:lnSpc>
            </a:pPr>
            <a:r>
              <a:rPr lang="ja-JP" altLang="en-US" sz="3400" b="1" dirty="0">
                <a:latin typeface="DIN 2014 Narrow Bold" panose="020B0406020202020204" pitchFamily="34" charset="0"/>
                <a:ea typeface="Noto Sans CJK JP Regular" panose="020B0500000000000000" pitchFamily="34" charset="-128"/>
              </a:rPr>
              <a:t> </a:t>
            </a:r>
            <a:r>
              <a:rPr lang="en-US" altLang="ja-JP" sz="3400" b="1" dirty="0">
                <a:latin typeface="DIN 2014 Narrow Bold" panose="020B0406020202020204" pitchFamily="34" charset="0"/>
                <a:ea typeface="Noto Sans CJK JP Regular" panose="020B0500000000000000" pitchFamily="34" charset="-128"/>
              </a:rPr>
              <a:t>2023</a:t>
            </a:r>
            <a:r>
              <a:rPr lang="ja-JP" altLang="en-US" b="1" dirty="0">
                <a:latin typeface="DIN 2014 Narrow Bold" panose="020B0406020202020204" pitchFamily="34" charset="0"/>
                <a:ea typeface="Noto Sans CJK JP Regular" panose="020B0500000000000000" pitchFamily="34" charset="-128"/>
              </a:rPr>
              <a:t>年</a:t>
            </a:r>
            <a:r>
              <a:rPr lang="en-US" altLang="ja-JP" sz="3600" b="1" dirty="0">
                <a:latin typeface="DIN 2014 Narrow Bold" panose="020B0406020202020204" pitchFamily="34" charset="0"/>
                <a:ea typeface="Noto Sans CJK JP Regular" panose="020B0500000000000000" pitchFamily="34" charset="-128"/>
              </a:rPr>
              <a:t>7</a:t>
            </a:r>
            <a:r>
              <a:rPr lang="ja-JP" altLang="en-US" sz="2000" b="1" dirty="0">
                <a:latin typeface="DIN 2014 Narrow Bold" panose="020B0406020202020204" pitchFamily="34" charset="0"/>
                <a:ea typeface="Noto Sans CJK JP Regular" panose="020B0500000000000000" pitchFamily="34" charset="-128"/>
              </a:rPr>
              <a:t>月</a:t>
            </a:r>
            <a:r>
              <a:rPr lang="en-US" altLang="ja-JP" sz="3600" b="1" dirty="0">
                <a:latin typeface="DIN 2014 Narrow Bold" panose="020B0406020202020204" pitchFamily="34" charset="0"/>
                <a:ea typeface="Noto Sans CJK JP Regular" panose="020B0500000000000000" pitchFamily="34" charset="-128"/>
              </a:rPr>
              <a:t>20</a:t>
            </a:r>
            <a:r>
              <a:rPr lang="ja-JP" altLang="en-US" sz="2000" b="1" dirty="0">
                <a:latin typeface="DIN 2014 Narrow Bold" panose="020B0406020202020204" pitchFamily="34" charset="0"/>
                <a:ea typeface="Noto Sans CJK JP Regular" panose="020B0500000000000000" pitchFamily="34" charset="-128"/>
              </a:rPr>
              <a:t>日</a:t>
            </a:r>
            <a:r>
              <a:rPr lang="en-US" altLang="ja-JP" sz="2000" b="1" dirty="0">
                <a:latin typeface="DIN 2014 Narrow Bold" panose="020B0406020202020204" pitchFamily="34" charset="0"/>
                <a:ea typeface="Noto Sans CJK JP Regular" panose="020B0500000000000000" pitchFamily="34" charset="-128"/>
              </a:rPr>
              <a:t>(</a:t>
            </a:r>
            <a:r>
              <a:rPr lang="ja-JP" altLang="en-US" sz="2000" b="1" dirty="0">
                <a:latin typeface="DIN 2014 Narrow Bold" panose="020B0406020202020204" pitchFamily="34" charset="0"/>
                <a:ea typeface="Noto Sans CJK JP Regular" panose="020B0500000000000000" pitchFamily="34" charset="-128"/>
              </a:rPr>
              <a:t>木</a:t>
            </a:r>
            <a:r>
              <a:rPr lang="en-US" altLang="ja-JP" sz="2000" b="1" dirty="0">
                <a:latin typeface="DIN 2014 Narrow Bold" panose="020B0406020202020204" pitchFamily="34" charset="0"/>
                <a:ea typeface="Noto Sans CJK JP Regular" panose="020B0500000000000000" pitchFamily="34" charset="-128"/>
              </a:rPr>
              <a:t>)</a:t>
            </a:r>
            <a:r>
              <a:rPr lang="ja-JP" altLang="en-US" sz="2000" b="1" dirty="0">
                <a:latin typeface="DIN 2014 Narrow Bold" panose="020B0406020202020204" pitchFamily="34" charset="0"/>
                <a:ea typeface="Noto Sans CJK JP Regular" panose="020B0500000000000000" pitchFamily="34" charset="-128"/>
              </a:rPr>
              <a:t>・</a:t>
            </a:r>
            <a:r>
              <a:rPr lang="en-US" altLang="ja-JP" sz="3600" b="1" dirty="0">
                <a:latin typeface="DIN 2014 Narrow Bold" panose="020B0406020202020204" pitchFamily="34" charset="0"/>
                <a:ea typeface="Noto Sans CJK JP Regular" panose="020B0500000000000000" pitchFamily="34" charset="-128"/>
              </a:rPr>
              <a:t>8</a:t>
            </a:r>
            <a:r>
              <a:rPr lang="ja-JP" altLang="en-US" sz="2000" b="1" dirty="0">
                <a:latin typeface="DIN 2014 Narrow Bold" panose="020B0406020202020204" pitchFamily="34" charset="0"/>
                <a:ea typeface="Noto Sans CJK JP Regular" panose="020B0500000000000000" pitchFamily="34" charset="-128"/>
              </a:rPr>
              <a:t>月</a:t>
            </a:r>
            <a:r>
              <a:rPr lang="en-US" altLang="ja-JP" sz="3600" b="1" dirty="0">
                <a:latin typeface="DIN 2014 Narrow Bold" panose="020B0406020202020204" pitchFamily="34" charset="0"/>
                <a:ea typeface="Noto Sans CJK JP Regular" panose="020B0500000000000000" pitchFamily="34" charset="-128"/>
              </a:rPr>
              <a:t>10</a:t>
            </a:r>
            <a:r>
              <a:rPr lang="ja-JP" altLang="en-US" sz="2000" b="1" dirty="0">
                <a:latin typeface="DIN 2014 Narrow Bold" panose="020B0406020202020204" pitchFamily="34" charset="0"/>
                <a:ea typeface="Noto Sans CJK JP Regular" panose="020B0500000000000000" pitchFamily="34" charset="-128"/>
              </a:rPr>
              <a:t>日</a:t>
            </a:r>
            <a:r>
              <a:rPr lang="en-US" altLang="ja-JP" sz="2000" b="1" dirty="0">
                <a:latin typeface="DIN 2014 Narrow Bold" panose="020B0406020202020204" pitchFamily="34" charset="0"/>
                <a:ea typeface="Noto Sans CJK JP Regular" panose="020B0500000000000000" pitchFamily="34" charset="-128"/>
              </a:rPr>
              <a:t>(</a:t>
            </a:r>
            <a:r>
              <a:rPr lang="ja-JP" altLang="en-US" sz="2000" b="1" dirty="0">
                <a:latin typeface="DIN 2014 Narrow Bold" panose="020B0406020202020204" pitchFamily="34" charset="0"/>
                <a:ea typeface="Noto Sans CJK JP Regular" panose="020B0500000000000000" pitchFamily="34" charset="-128"/>
              </a:rPr>
              <a:t>木</a:t>
            </a:r>
            <a:r>
              <a:rPr lang="en-US" altLang="ja-JP" sz="2000" b="1" dirty="0">
                <a:latin typeface="DIN 2014 Narrow Bold" panose="020B0406020202020204" pitchFamily="34" charset="0"/>
                <a:ea typeface="Noto Sans CJK JP Regular" panose="020B0500000000000000" pitchFamily="34" charset="-128"/>
              </a:rPr>
              <a:t>)</a:t>
            </a:r>
            <a:endParaRPr lang="ja-JP" altLang="en-US" sz="3400" b="1" dirty="0">
              <a:latin typeface="DIN 2014 Narrow Bold" panose="020B0406020202020204" pitchFamily="34" charset="0"/>
              <a:ea typeface="Noto Sans CJK JP Regular" panose="020B0500000000000000" pitchFamily="34" charset="-128"/>
            </a:endParaRPr>
          </a:p>
        </p:txBody>
      </p:sp>
      <p:sp>
        <p:nvSpPr>
          <p:cNvPr id="85" name="正方形/長方形 84">
            <a:extLst>
              <a:ext uri="{FF2B5EF4-FFF2-40B4-BE49-F238E27FC236}">
                <a16:creationId xmlns:a16="http://schemas.microsoft.com/office/drawing/2014/main" id="{90523730-41C8-EBA5-6ED9-194E78AA8ACC}"/>
              </a:ext>
            </a:extLst>
          </p:cNvPr>
          <p:cNvSpPr/>
          <p:nvPr/>
        </p:nvSpPr>
        <p:spPr>
          <a:xfrm>
            <a:off x="2803858" y="6458828"/>
            <a:ext cx="2836033" cy="215444"/>
          </a:xfrm>
          <a:prstGeom prst="rect">
            <a:avLst/>
          </a:prstGeom>
        </p:spPr>
        <p:txBody>
          <a:bodyPr wrap="none">
            <a:spAutoFit/>
          </a:bodyPr>
          <a:lstStyle/>
          <a:p>
            <a:r>
              <a:rPr lang="ja-JP" altLang="en-US" sz="800" b="1" dirty="0">
                <a:latin typeface="Noto Sans CJK JP Regular" panose="020B0500000000000000" pitchFamily="34" charset="-128"/>
                <a:ea typeface="Noto Sans CJK JP Regular" panose="020B0500000000000000" pitchFamily="34" charset="-128"/>
              </a:rPr>
              <a:t>以下に記入の上、切り取らずに</a:t>
            </a:r>
            <a:r>
              <a:rPr lang="en" altLang="ja-JP" sz="800" b="1" dirty="0">
                <a:latin typeface="Noto Sans CJK JP Regular" panose="020B0500000000000000" pitchFamily="34" charset="-128"/>
                <a:ea typeface="Noto Sans CJK JP Regular" panose="020B0500000000000000" pitchFamily="34" charset="-128"/>
              </a:rPr>
              <a:t>FAX</a:t>
            </a:r>
            <a:r>
              <a:rPr lang="ja-JP" altLang="en-US" sz="800" b="1" dirty="0">
                <a:latin typeface="Noto Sans CJK JP Regular" panose="020B0500000000000000" pitchFamily="34" charset="-128"/>
                <a:ea typeface="Noto Sans CJK JP Regular" panose="020B0500000000000000" pitchFamily="34" charset="-128"/>
              </a:rPr>
              <a:t>番号へ送信ください。</a:t>
            </a:r>
          </a:p>
        </p:txBody>
      </p:sp>
      <p:graphicFrame>
        <p:nvGraphicFramePr>
          <p:cNvPr id="87" name="表 87">
            <a:extLst>
              <a:ext uri="{FF2B5EF4-FFF2-40B4-BE49-F238E27FC236}">
                <a16:creationId xmlns:a16="http://schemas.microsoft.com/office/drawing/2014/main" id="{C6E2EFD0-DD97-D5B8-729E-3C5A98A90FE9}"/>
              </a:ext>
            </a:extLst>
          </p:cNvPr>
          <p:cNvGraphicFramePr>
            <a:graphicFrameLocks noGrp="1"/>
          </p:cNvGraphicFramePr>
          <p:nvPr>
            <p:extLst>
              <p:ext uri="{D42A27DB-BD31-4B8C-83A1-F6EECF244321}">
                <p14:modId xmlns:p14="http://schemas.microsoft.com/office/powerpoint/2010/main" val="2187690853"/>
              </p:ext>
            </p:extLst>
          </p:nvPr>
        </p:nvGraphicFramePr>
        <p:xfrm>
          <a:off x="36344" y="6763061"/>
          <a:ext cx="6786795" cy="1112520"/>
        </p:xfrm>
        <a:graphic>
          <a:graphicData uri="http://schemas.openxmlformats.org/drawingml/2006/table">
            <a:tbl>
              <a:tblPr firstRow="1" firstCol="1" lastRow="1" lastCol="1" bandRow="1" bandCol="1">
                <a:tableStyleId>{10A1B5D5-9B99-4C35-A422-299274C87663}</a:tableStyleId>
              </a:tblPr>
              <a:tblGrid>
                <a:gridCol w="901962">
                  <a:extLst>
                    <a:ext uri="{9D8B030D-6E8A-4147-A177-3AD203B41FA5}">
                      <a16:colId xmlns:a16="http://schemas.microsoft.com/office/drawing/2014/main" val="3247251543"/>
                    </a:ext>
                  </a:extLst>
                </a:gridCol>
                <a:gridCol w="3048000">
                  <a:extLst>
                    <a:ext uri="{9D8B030D-6E8A-4147-A177-3AD203B41FA5}">
                      <a16:colId xmlns:a16="http://schemas.microsoft.com/office/drawing/2014/main" val="727777407"/>
                    </a:ext>
                  </a:extLst>
                </a:gridCol>
                <a:gridCol w="866588">
                  <a:extLst>
                    <a:ext uri="{9D8B030D-6E8A-4147-A177-3AD203B41FA5}">
                      <a16:colId xmlns:a16="http://schemas.microsoft.com/office/drawing/2014/main" val="4131343229"/>
                    </a:ext>
                  </a:extLst>
                </a:gridCol>
                <a:gridCol w="1970245">
                  <a:extLst>
                    <a:ext uri="{9D8B030D-6E8A-4147-A177-3AD203B41FA5}">
                      <a16:colId xmlns:a16="http://schemas.microsoft.com/office/drawing/2014/main" val="1489683431"/>
                    </a:ext>
                  </a:extLst>
                </a:gridCol>
              </a:tblGrid>
              <a:tr h="370840">
                <a:tc>
                  <a:txBody>
                    <a:bodyPr/>
                    <a:lstStyle/>
                    <a:p>
                      <a:pPr algn="ct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貴　社　名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dirty="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役　 　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extLst>
                  <a:ext uri="{0D108BD9-81ED-4DB2-BD59-A6C34878D82A}">
                    <a16:rowId xmlns:a16="http://schemas.microsoft.com/office/drawing/2014/main" val="1664216811"/>
                  </a:ext>
                </a:extLst>
              </a:tr>
              <a:tr h="370840">
                <a:tc>
                  <a:txBody>
                    <a:bodyPr/>
                    <a:lstStyle/>
                    <a:p>
                      <a:pPr algn="ctr">
                        <a:lnSpc>
                          <a:spcPct val="200000"/>
                        </a:lnSpc>
                      </a:pP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申 込 者 名</a:t>
                      </a:r>
                      <a:endParaRPr kumimoji="1" lang="ja-JP" altLang="en-US" sz="800" b="1" i="0" dirty="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dirty="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r>
                        <a:rPr kumimoji="1" lang="ja-JP" altLang="en-US" sz="800" b="1" i="0" dirty="0">
                          <a:latin typeface="Noto Sans CJK JP Regular" panose="020B0500000000000000" pitchFamily="34" charset="-128"/>
                          <a:ea typeface="Noto Sans CJK JP Regular" panose="020B0500000000000000" pitchFamily="34" charset="-128"/>
                        </a:rPr>
                        <a:t>電 話 番 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extLst>
                  <a:ext uri="{0D108BD9-81ED-4DB2-BD59-A6C34878D82A}">
                    <a16:rowId xmlns:a16="http://schemas.microsoft.com/office/drawing/2014/main" val="609444945"/>
                  </a:ext>
                </a:extLst>
              </a:tr>
              <a:tr h="370840">
                <a:tc>
                  <a:txBody>
                    <a:bodyPr/>
                    <a:lstStyle/>
                    <a:p>
                      <a:pPr algn="ctr"/>
                      <a:r>
                        <a:rPr kumimoji="1" lang="ja-JP" altLang="en-US" sz="800" b="1" i="0" dirty="0">
                          <a:latin typeface="Noto Sans CJK JP Regular" panose="020B0500000000000000" pitchFamily="34" charset="-128"/>
                          <a:ea typeface="Noto Sans CJK JP Regular" panose="020B0500000000000000" pitchFamily="34" charset="-128"/>
                        </a:rPr>
                        <a:t>メールアドレス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dirty="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r>
                        <a:rPr kumimoji="1" lang="ja-JP" altLang="en-US" sz="800" b="1" i="0" dirty="0">
                          <a:latin typeface="Noto Sans CJK JP Regular" panose="020B0500000000000000" pitchFamily="34" charset="-128"/>
                          <a:ea typeface="Noto Sans CJK JP Regular" panose="020B0500000000000000" pitchFamily="34" charset="-128"/>
                        </a:rPr>
                        <a:t>紹 介 者 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tc>
                  <a:txBody>
                    <a:bodyPr/>
                    <a:lstStyle/>
                    <a:p>
                      <a:pPr algn="ctr"/>
                      <a:endParaRPr kumimoji="1" lang="ja-JP" altLang="en-US" sz="800" b="0" i="0" dirty="0">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6000"/>
                      </a:schemeClr>
                    </a:solidFill>
                  </a:tcPr>
                </a:tc>
                <a:extLst>
                  <a:ext uri="{0D108BD9-81ED-4DB2-BD59-A6C34878D82A}">
                    <a16:rowId xmlns:a16="http://schemas.microsoft.com/office/drawing/2014/main" val="442643222"/>
                  </a:ext>
                </a:extLst>
              </a:tr>
            </a:tbl>
          </a:graphicData>
        </a:graphic>
      </p:graphicFrame>
      <p:sp>
        <p:nvSpPr>
          <p:cNvPr id="88" name="正方形/長方形 87">
            <a:extLst>
              <a:ext uri="{FF2B5EF4-FFF2-40B4-BE49-F238E27FC236}">
                <a16:creationId xmlns:a16="http://schemas.microsoft.com/office/drawing/2014/main" id="{B553C422-6156-83E2-E8FC-4DCAD9B0541B}"/>
              </a:ext>
            </a:extLst>
          </p:cNvPr>
          <p:cNvSpPr/>
          <p:nvPr/>
        </p:nvSpPr>
        <p:spPr>
          <a:xfrm>
            <a:off x="215059" y="7122977"/>
            <a:ext cx="518120" cy="198837"/>
          </a:xfrm>
          <a:prstGeom prst="rect">
            <a:avLst/>
          </a:prstGeom>
        </p:spPr>
        <p:txBody>
          <a:bodyPr wrap="square">
            <a:spAutoFit/>
          </a:bodyPr>
          <a:lstStyle/>
          <a:p>
            <a:pPr algn="ctr">
              <a:lnSpc>
                <a:spcPts val="940"/>
              </a:lnSpc>
            </a:pPr>
            <a:r>
              <a:rPr lang="ja-JP" altLang="en-US" sz="500" b="1" dirty="0">
                <a:latin typeface="Noto Sans CJK JP Medium" panose="020B0500000000000000" pitchFamily="34" charset="-128"/>
                <a:ea typeface="Noto Sans CJK JP Medium" panose="020B0500000000000000" pitchFamily="34" charset="-128"/>
              </a:rPr>
              <a:t>フリガナ</a:t>
            </a:r>
          </a:p>
        </p:txBody>
      </p:sp>
      <p:graphicFrame>
        <p:nvGraphicFramePr>
          <p:cNvPr id="90" name="表 90">
            <a:extLst>
              <a:ext uri="{FF2B5EF4-FFF2-40B4-BE49-F238E27FC236}">
                <a16:creationId xmlns:a16="http://schemas.microsoft.com/office/drawing/2014/main" id="{C8C76740-97D8-B7BA-8584-97ECA33E8639}"/>
              </a:ext>
            </a:extLst>
          </p:cNvPr>
          <p:cNvGraphicFramePr>
            <a:graphicFrameLocks noGrp="1"/>
          </p:cNvGraphicFramePr>
          <p:nvPr>
            <p:extLst>
              <p:ext uri="{D42A27DB-BD31-4B8C-83A1-F6EECF244321}">
                <p14:modId xmlns:p14="http://schemas.microsoft.com/office/powerpoint/2010/main" val="3798132565"/>
              </p:ext>
            </p:extLst>
          </p:nvPr>
        </p:nvGraphicFramePr>
        <p:xfrm>
          <a:off x="75895" y="8029478"/>
          <a:ext cx="6786796" cy="370840"/>
        </p:xfrm>
        <a:graphic>
          <a:graphicData uri="http://schemas.openxmlformats.org/drawingml/2006/table">
            <a:tbl>
              <a:tblPr firstRow="1" bandRow="1">
                <a:tableStyleId>{5C22544A-7EE6-4342-B048-85BDC9FD1C3A}</a:tableStyleId>
              </a:tblPr>
              <a:tblGrid>
                <a:gridCol w="902506">
                  <a:extLst>
                    <a:ext uri="{9D8B030D-6E8A-4147-A177-3AD203B41FA5}">
                      <a16:colId xmlns:a16="http://schemas.microsoft.com/office/drawing/2014/main" val="4202481508"/>
                    </a:ext>
                  </a:extLst>
                </a:gridCol>
                <a:gridCol w="3046370">
                  <a:extLst>
                    <a:ext uri="{9D8B030D-6E8A-4147-A177-3AD203B41FA5}">
                      <a16:colId xmlns:a16="http://schemas.microsoft.com/office/drawing/2014/main" val="1556783043"/>
                    </a:ext>
                  </a:extLst>
                </a:gridCol>
                <a:gridCol w="865502">
                  <a:extLst>
                    <a:ext uri="{9D8B030D-6E8A-4147-A177-3AD203B41FA5}">
                      <a16:colId xmlns:a16="http://schemas.microsoft.com/office/drawing/2014/main" val="2768379083"/>
                    </a:ext>
                  </a:extLst>
                </a:gridCol>
                <a:gridCol w="1972418">
                  <a:extLst>
                    <a:ext uri="{9D8B030D-6E8A-4147-A177-3AD203B41FA5}">
                      <a16:colId xmlns:a16="http://schemas.microsoft.com/office/drawing/2014/main" val="2646024440"/>
                    </a:ext>
                  </a:extLst>
                </a:gridCol>
              </a:tblGrid>
              <a:tr h="370840">
                <a:tc>
                  <a:txBody>
                    <a:bodyPr/>
                    <a:lstStyle/>
                    <a:p>
                      <a:pPr algn="ct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希 望 日 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800" b="0" i="0" dirty="0">
                        <a:solidFill>
                          <a:schemeClr val="tx1"/>
                        </a:solidFill>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個 別 相 談</a:t>
                      </a:r>
                      <a:endParaRPr kumimoji="1" lang="en-US" altLang="ja-JP" sz="800" b="1" i="0" dirty="0">
                        <a:solidFill>
                          <a:schemeClr val="tx1"/>
                        </a:solidFill>
                        <a:latin typeface="Noto Sans CJK JP Regular" panose="020B0500000000000000" pitchFamily="34" charset="-128"/>
                        <a:ea typeface="Noto Sans CJK JP Regular" panose="020B0500000000000000" pitchFamily="34" charset="-128"/>
                      </a:endParaRPr>
                    </a:p>
                    <a:p>
                      <a:pPr algn="ctr"/>
                      <a:r>
                        <a:rPr kumimoji="1" lang="ja-JP" altLang="en-US" sz="800" b="1" i="0" dirty="0">
                          <a:solidFill>
                            <a:schemeClr val="tx1"/>
                          </a:solidFill>
                          <a:latin typeface="Noto Sans CJK JP Regular" panose="020B0500000000000000" pitchFamily="34" charset="-128"/>
                          <a:ea typeface="Noto Sans CJK JP Regular" panose="020B0500000000000000" pitchFamily="34" charset="-128"/>
                        </a:rPr>
                        <a:t>ご希望の方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800" b="0" i="0" dirty="0">
                        <a:solidFill>
                          <a:schemeClr val="tx1"/>
                        </a:solidFill>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993654"/>
                  </a:ext>
                </a:extLst>
              </a:tr>
            </a:tbl>
          </a:graphicData>
        </a:graphic>
      </p:graphicFrame>
      <p:sp>
        <p:nvSpPr>
          <p:cNvPr id="92" name="テキスト ボックス 91">
            <a:extLst>
              <a:ext uri="{FF2B5EF4-FFF2-40B4-BE49-F238E27FC236}">
                <a16:creationId xmlns:a16="http://schemas.microsoft.com/office/drawing/2014/main" id="{140D5B01-976A-CF53-8442-59D911C2ADF3}"/>
              </a:ext>
            </a:extLst>
          </p:cNvPr>
          <p:cNvSpPr txBox="1"/>
          <p:nvPr/>
        </p:nvSpPr>
        <p:spPr>
          <a:xfrm>
            <a:off x="1352348" y="8036914"/>
            <a:ext cx="304708" cy="369332"/>
          </a:xfrm>
          <a:prstGeom prst="rect">
            <a:avLst/>
          </a:prstGeom>
          <a:noFill/>
        </p:spPr>
        <p:txBody>
          <a:bodyPr wrap="square">
            <a:spAutoFit/>
          </a:bodyPr>
          <a:lstStyle/>
          <a:p>
            <a:pPr algn="ctr"/>
            <a:r>
              <a:rPr lang="ja-JP" altLang="ja-JP" sz="1800" b="1" kern="100" dirty="0">
                <a:solidFill>
                  <a:schemeClr val="tx1">
                    <a:lumMod val="50000"/>
                    <a:lumOff val="50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lumMod val="50000"/>
                  <a:lumOff val="50000"/>
                </a:schemeClr>
              </a:solidFill>
            </a:endParaRPr>
          </a:p>
        </p:txBody>
      </p:sp>
      <p:sp>
        <p:nvSpPr>
          <p:cNvPr id="93" name="正方形/長方形 92">
            <a:extLst>
              <a:ext uri="{FF2B5EF4-FFF2-40B4-BE49-F238E27FC236}">
                <a16:creationId xmlns:a16="http://schemas.microsoft.com/office/drawing/2014/main" id="{639AF117-B204-9AA8-90B0-D4CF23A137FB}"/>
              </a:ext>
            </a:extLst>
          </p:cNvPr>
          <p:cNvSpPr/>
          <p:nvPr/>
        </p:nvSpPr>
        <p:spPr>
          <a:xfrm>
            <a:off x="-60993" y="7867332"/>
            <a:ext cx="1768433" cy="192360"/>
          </a:xfrm>
          <a:prstGeom prst="rect">
            <a:avLst/>
          </a:prstGeom>
        </p:spPr>
        <p:txBody>
          <a:bodyPr wrap="none">
            <a:spAutoFit/>
          </a:bodyPr>
          <a:lstStyle/>
          <a:p>
            <a:r>
              <a:rPr lang="en-US" altLang="ja-JP" sz="650" dirty="0">
                <a:latin typeface="Noto Sans CJK JP Regular" panose="020B0500000000000000" pitchFamily="34" charset="-128"/>
                <a:ea typeface="Noto Sans CJK JP Regular" panose="020B0500000000000000" pitchFamily="34" charset="-128"/>
              </a:rPr>
              <a:t>※</a:t>
            </a:r>
            <a:r>
              <a:rPr lang="ja-JP" altLang="en-US" sz="650" dirty="0">
                <a:latin typeface="Noto Sans CJK JP Regular" panose="020B0500000000000000" pitchFamily="34" charset="-128"/>
                <a:ea typeface="Noto Sans CJK JP Regular" panose="020B0500000000000000" pitchFamily="34" charset="-128"/>
              </a:rPr>
              <a:t>希望日程にチェックを入れてください。</a:t>
            </a:r>
          </a:p>
        </p:txBody>
      </p:sp>
      <p:sp>
        <p:nvSpPr>
          <p:cNvPr id="94" name="正方形/長方形 93">
            <a:extLst>
              <a:ext uri="{FF2B5EF4-FFF2-40B4-BE49-F238E27FC236}">
                <a16:creationId xmlns:a16="http://schemas.microsoft.com/office/drawing/2014/main" id="{DEF201F5-DD50-6EF8-267B-4227B35179F2}"/>
              </a:ext>
            </a:extLst>
          </p:cNvPr>
          <p:cNvSpPr/>
          <p:nvPr/>
        </p:nvSpPr>
        <p:spPr>
          <a:xfrm>
            <a:off x="1608009" y="8112350"/>
            <a:ext cx="958917" cy="230832"/>
          </a:xfrm>
          <a:prstGeom prst="rect">
            <a:avLst/>
          </a:prstGeom>
        </p:spPr>
        <p:txBody>
          <a:bodyPr wrap="none">
            <a:spAutoFit/>
          </a:bodyPr>
          <a:lstStyle/>
          <a:p>
            <a:r>
              <a:rPr lang="en-US" altLang="ja-JP" sz="900" b="1" dirty="0">
                <a:latin typeface="Noto Sans CJK JP Regular" panose="020B0500000000000000" pitchFamily="34" charset="-128"/>
                <a:ea typeface="Noto Sans CJK JP Regular" panose="020B0500000000000000" pitchFamily="34" charset="-128"/>
              </a:rPr>
              <a:t>5</a:t>
            </a:r>
            <a:r>
              <a:rPr lang="ja-JP" altLang="en-US" sz="900" b="1" dirty="0">
                <a:latin typeface="Noto Sans CJK JP Regular" panose="020B0500000000000000" pitchFamily="34" charset="-128"/>
                <a:ea typeface="Noto Sans CJK JP Regular" panose="020B0500000000000000" pitchFamily="34" charset="-128"/>
              </a:rPr>
              <a:t>月</a:t>
            </a:r>
            <a:r>
              <a:rPr lang="en-US" altLang="ja-JP" sz="900" b="1" dirty="0">
                <a:latin typeface="Noto Sans CJK JP Regular" panose="020B0500000000000000" pitchFamily="34" charset="-128"/>
                <a:ea typeface="Noto Sans CJK JP Regular" panose="020B0500000000000000" pitchFamily="34" charset="-128"/>
              </a:rPr>
              <a:t>25</a:t>
            </a:r>
            <a:r>
              <a:rPr lang="ja-JP" altLang="en-US" sz="900" b="1" dirty="0">
                <a:latin typeface="Noto Sans CJK JP Regular" panose="020B0500000000000000" pitchFamily="34" charset="-128"/>
                <a:ea typeface="Noto Sans CJK JP Regular" panose="020B0500000000000000" pitchFamily="34" charset="-128"/>
              </a:rPr>
              <a:t>日（木）</a:t>
            </a:r>
          </a:p>
        </p:txBody>
      </p:sp>
      <p:sp>
        <p:nvSpPr>
          <p:cNvPr id="98" name="テキスト ボックス 97">
            <a:extLst>
              <a:ext uri="{FF2B5EF4-FFF2-40B4-BE49-F238E27FC236}">
                <a16:creationId xmlns:a16="http://schemas.microsoft.com/office/drawing/2014/main" id="{5E7554AE-577F-3F68-5B06-57FB5632DF5A}"/>
              </a:ext>
            </a:extLst>
          </p:cNvPr>
          <p:cNvSpPr txBox="1"/>
          <p:nvPr/>
        </p:nvSpPr>
        <p:spPr>
          <a:xfrm>
            <a:off x="2530799" y="8036914"/>
            <a:ext cx="304708" cy="369332"/>
          </a:xfrm>
          <a:prstGeom prst="rect">
            <a:avLst/>
          </a:prstGeom>
          <a:noFill/>
        </p:spPr>
        <p:txBody>
          <a:bodyPr wrap="square">
            <a:spAutoFit/>
          </a:bodyPr>
          <a:lstStyle/>
          <a:p>
            <a:pPr algn="ctr"/>
            <a:r>
              <a:rPr lang="ja-JP" altLang="ja-JP" sz="1800" kern="100">
                <a:solidFill>
                  <a:schemeClr val="tx1">
                    <a:lumMod val="50000"/>
                    <a:lumOff val="50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a:solidFill>
                <a:schemeClr val="tx1">
                  <a:lumMod val="50000"/>
                  <a:lumOff val="50000"/>
                </a:schemeClr>
              </a:solidFill>
            </a:endParaRPr>
          </a:p>
        </p:txBody>
      </p:sp>
      <p:sp>
        <p:nvSpPr>
          <p:cNvPr id="99" name="正方形/長方形 98">
            <a:extLst>
              <a:ext uri="{FF2B5EF4-FFF2-40B4-BE49-F238E27FC236}">
                <a16:creationId xmlns:a16="http://schemas.microsoft.com/office/drawing/2014/main" id="{D2C89824-601D-3A9A-7DEC-2EA02FD1704D}"/>
              </a:ext>
            </a:extLst>
          </p:cNvPr>
          <p:cNvSpPr/>
          <p:nvPr/>
        </p:nvSpPr>
        <p:spPr>
          <a:xfrm>
            <a:off x="2786460" y="8112350"/>
            <a:ext cx="889987" cy="230832"/>
          </a:xfrm>
          <a:prstGeom prst="rect">
            <a:avLst/>
          </a:prstGeom>
        </p:spPr>
        <p:txBody>
          <a:bodyPr wrap="none">
            <a:spAutoFit/>
          </a:bodyPr>
          <a:lstStyle/>
          <a:p>
            <a:r>
              <a:rPr lang="en-US" altLang="ja-JP" sz="900" b="1" dirty="0">
                <a:latin typeface="Noto Sans CJK JP Regular" panose="020B0500000000000000" pitchFamily="34" charset="-128"/>
                <a:ea typeface="Noto Sans CJK JP Regular" panose="020B0500000000000000" pitchFamily="34" charset="-128"/>
              </a:rPr>
              <a:t>6</a:t>
            </a:r>
            <a:r>
              <a:rPr lang="ja-JP" altLang="en-US" sz="900" b="1" dirty="0">
                <a:latin typeface="Noto Sans CJK JP Regular" panose="020B0500000000000000" pitchFamily="34" charset="-128"/>
                <a:ea typeface="Noto Sans CJK JP Regular" panose="020B0500000000000000" pitchFamily="34" charset="-128"/>
              </a:rPr>
              <a:t>月</a:t>
            </a:r>
            <a:r>
              <a:rPr lang="en-US" altLang="ja-JP" sz="900" b="1" dirty="0">
                <a:latin typeface="Noto Sans CJK JP Regular" panose="020B0500000000000000" pitchFamily="34" charset="-128"/>
                <a:ea typeface="Noto Sans CJK JP Regular" panose="020B0500000000000000" pitchFamily="34" charset="-128"/>
              </a:rPr>
              <a:t>8</a:t>
            </a:r>
            <a:r>
              <a:rPr lang="ja-JP" altLang="en-US" sz="900" b="1" dirty="0">
                <a:latin typeface="Noto Sans CJK JP Regular" panose="020B0500000000000000" pitchFamily="34" charset="-128"/>
                <a:ea typeface="Noto Sans CJK JP Regular" panose="020B0500000000000000" pitchFamily="34" charset="-128"/>
              </a:rPr>
              <a:t>日（木</a:t>
            </a:r>
            <a:r>
              <a:rPr lang="ja-JP" altLang="en-US" sz="900" dirty="0">
                <a:latin typeface="Noto Sans CJK JP Regular" panose="020B0500000000000000" pitchFamily="34" charset="-128"/>
                <a:ea typeface="Noto Sans CJK JP Regular" panose="020B0500000000000000" pitchFamily="34" charset="-128"/>
              </a:rPr>
              <a:t>）</a:t>
            </a:r>
          </a:p>
        </p:txBody>
      </p:sp>
      <p:sp>
        <p:nvSpPr>
          <p:cNvPr id="113" name="正方形/長方形 112">
            <a:extLst>
              <a:ext uri="{FF2B5EF4-FFF2-40B4-BE49-F238E27FC236}">
                <a16:creationId xmlns:a16="http://schemas.microsoft.com/office/drawing/2014/main" id="{88448ECF-F29F-C5C9-C750-B488635FFA7C}"/>
              </a:ext>
            </a:extLst>
          </p:cNvPr>
          <p:cNvSpPr/>
          <p:nvPr/>
        </p:nvSpPr>
        <p:spPr>
          <a:xfrm>
            <a:off x="36343" y="8466163"/>
            <a:ext cx="6785314" cy="558566"/>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D701DB54-E7DC-D6A8-3AD4-21BE33623D5C}"/>
              </a:ext>
            </a:extLst>
          </p:cNvPr>
          <p:cNvSpPr/>
          <p:nvPr/>
        </p:nvSpPr>
        <p:spPr>
          <a:xfrm>
            <a:off x="4880927" y="8112350"/>
            <a:ext cx="1800493" cy="230832"/>
          </a:xfrm>
          <a:prstGeom prst="rect">
            <a:avLst/>
          </a:prstGeom>
        </p:spPr>
        <p:txBody>
          <a:bodyPr wrap="none">
            <a:spAutoFit/>
          </a:bodyPr>
          <a:lstStyle/>
          <a:p>
            <a:r>
              <a:rPr lang="ja-JP" altLang="en-US" sz="900" dirty="0">
                <a:latin typeface="Noto Sans CJK JP Regular" panose="020B0500000000000000" pitchFamily="34" charset="-128"/>
                <a:ea typeface="Noto Sans CJK JP Regular" panose="020B0500000000000000" pitchFamily="34" charset="-128"/>
              </a:rPr>
              <a:t>　</a:t>
            </a:r>
            <a:r>
              <a:rPr lang="ja-JP" altLang="en-US" sz="900" b="1" dirty="0">
                <a:latin typeface="Noto Sans CJK JP Regular" panose="020B0500000000000000" pitchFamily="34" charset="-128"/>
                <a:ea typeface="Noto Sans CJK JP Regular" panose="020B0500000000000000" pitchFamily="34" charset="-128"/>
              </a:rPr>
              <a:t>希望日　　　　　月　　　日</a:t>
            </a:r>
          </a:p>
        </p:txBody>
      </p:sp>
      <p:graphicFrame>
        <p:nvGraphicFramePr>
          <p:cNvPr id="108" name="表 108">
            <a:extLst>
              <a:ext uri="{FF2B5EF4-FFF2-40B4-BE49-F238E27FC236}">
                <a16:creationId xmlns:a16="http://schemas.microsoft.com/office/drawing/2014/main" id="{072CC986-7DD2-E62B-723D-7EEB68E3D42D}"/>
              </a:ext>
            </a:extLst>
          </p:cNvPr>
          <p:cNvGraphicFramePr>
            <a:graphicFrameLocks noGrp="1"/>
          </p:cNvGraphicFramePr>
          <p:nvPr>
            <p:extLst>
              <p:ext uri="{D42A27DB-BD31-4B8C-83A1-F6EECF244321}">
                <p14:modId xmlns:p14="http://schemas.microsoft.com/office/powerpoint/2010/main" val="1267614952"/>
              </p:ext>
            </p:extLst>
          </p:nvPr>
        </p:nvGraphicFramePr>
        <p:xfrm>
          <a:off x="39403" y="9016708"/>
          <a:ext cx="6786796" cy="337354"/>
        </p:xfrm>
        <a:graphic>
          <a:graphicData uri="http://schemas.openxmlformats.org/drawingml/2006/table">
            <a:tbl>
              <a:tblPr firstRow="1" bandRow="1">
                <a:tableStyleId>{5C22544A-7EE6-4342-B048-85BDC9FD1C3A}</a:tableStyleId>
              </a:tblPr>
              <a:tblGrid>
                <a:gridCol w="3393398">
                  <a:extLst>
                    <a:ext uri="{9D8B030D-6E8A-4147-A177-3AD203B41FA5}">
                      <a16:colId xmlns:a16="http://schemas.microsoft.com/office/drawing/2014/main" val="702461075"/>
                    </a:ext>
                  </a:extLst>
                </a:gridCol>
                <a:gridCol w="3393398">
                  <a:extLst>
                    <a:ext uri="{9D8B030D-6E8A-4147-A177-3AD203B41FA5}">
                      <a16:colId xmlns:a16="http://schemas.microsoft.com/office/drawing/2014/main" val="2321215445"/>
                    </a:ext>
                  </a:extLst>
                </a:gridCol>
              </a:tblGrid>
              <a:tr h="337354">
                <a:tc>
                  <a:txBody>
                    <a:bodyPr/>
                    <a:lstStyle/>
                    <a:p>
                      <a:pPr algn="ctr"/>
                      <a:r>
                        <a:rPr kumimoji="1" lang="ja-JP" altLang="en-US" sz="800" b="0" i="0" dirty="0">
                          <a:solidFill>
                            <a:schemeClr val="tx1"/>
                          </a:solidFill>
                          <a:latin typeface="Noto Sans CJK JP Regular" panose="020B0500000000000000" pitchFamily="34" charset="-128"/>
                          <a:ea typeface="Noto Sans CJK JP Regular" panose="020B0500000000000000" pitchFamily="34" charset="-128"/>
                        </a:rPr>
                        <a:t>個人情報の取り扱いについて（チェックしてお申込み下さい）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0" i="0" dirty="0">
                        <a:solidFill>
                          <a:schemeClr val="tx1"/>
                        </a:solidFill>
                        <a:latin typeface="Noto Sans CJK JP Regular" panose="020B0500000000000000" pitchFamily="34" charset="-128"/>
                        <a:ea typeface="Noto Sans CJK JP Regular" panose="020B0500000000000000"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843319"/>
                  </a:ext>
                </a:extLst>
              </a:tr>
            </a:tbl>
          </a:graphicData>
        </a:graphic>
      </p:graphicFrame>
      <p:sp>
        <p:nvSpPr>
          <p:cNvPr id="109" name="テキスト ボックス 108">
            <a:extLst>
              <a:ext uri="{FF2B5EF4-FFF2-40B4-BE49-F238E27FC236}">
                <a16:creationId xmlns:a16="http://schemas.microsoft.com/office/drawing/2014/main" id="{F503A9EA-51A0-EEBA-1E2D-244DAC8E9327}"/>
              </a:ext>
            </a:extLst>
          </p:cNvPr>
          <p:cNvSpPr txBox="1"/>
          <p:nvPr/>
        </p:nvSpPr>
        <p:spPr>
          <a:xfrm>
            <a:off x="4530552" y="9010949"/>
            <a:ext cx="304708" cy="369332"/>
          </a:xfrm>
          <a:prstGeom prst="rect">
            <a:avLst/>
          </a:prstGeom>
          <a:noFill/>
        </p:spPr>
        <p:txBody>
          <a:bodyPr wrap="square">
            <a:spAutoFit/>
          </a:bodyPr>
          <a:lstStyle/>
          <a:p>
            <a:pPr algn="ctr"/>
            <a:r>
              <a:rPr lang="ja-JP" altLang="ja-JP" sz="1800" kern="100">
                <a:solidFill>
                  <a:schemeClr val="tx1">
                    <a:lumMod val="50000"/>
                    <a:lumOff val="50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a:solidFill>
                <a:schemeClr val="tx1">
                  <a:lumMod val="50000"/>
                  <a:lumOff val="50000"/>
                </a:schemeClr>
              </a:solidFill>
            </a:endParaRPr>
          </a:p>
        </p:txBody>
      </p:sp>
      <p:sp>
        <p:nvSpPr>
          <p:cNvPr id="110" name="正方形/長方形 109">
            <a:extLst>
              <a:ext uri="{FF2B5EF4-FFF2-40B4-BE49-F238E27FC236}">
                <a16:creationId xmlns:a16="http://schemas.microsoft.com/office/drawing/2014/main" id="{48B42B2B-0BFE-B820-25F4-B6006C15A5D6}"/>
              </a:ext>
            </a:extLst>
          </p:cNvPr>
          <p:cNvSpPr/>
          <p:nvPr/>
        </p:nvSpPr>
        <p:spPr>
          <a:xfrm>
            <a:off x="4770309" y="9086385"/>
            <a:ext cx="1005403" cy="215444"/>
          </a:xfrm>
          <a:prstGeom prst="rect">
            <a:avLst/>
          </a:prstGeom>
        </p:spPr>
        <p:txBody>
          <a:bodyPr wrap="none">
            <a:spAutoFit/>
          </a:bodyPr>
          <a:lstStyle/>
          <a:p>
            <a:r>
              <a:rPr lang="ja-JP" altLang="en-US" sz="800">
                <a:latin typeface="Noto Sans CJK JP Regular" panose="020B0500000000000000" pitchFamily="34" charset="-128"/>
                <a:ea typeface="Noto Sans CJK JP Regular" panose="020B0500000000000000" pitchFamily="34" charset="-128"/>
              </a:rPr>
              <a:t>同意して申し込む</a:t>
            </a:r>
          </a:p>
        </p:txBody>
      </p:sp>
      <p:sp>
        <p:nvSpPr>
          <p:cNvPr id="112" name="テキスト ボックス 111">
            <a:extLst>
              <a:ext uri="{FF2B5EF4-FFF2-40B4-BE49-F238E27FC236}">
                <a16:creationId xmlns:a16="http://schemas.microsoft.com/office/drawing/2014/main" id="{AE7D9ABF-7D0A-C221-B9E4-82A2875E921A}"/>
              </a:ext>
            </a:extLst>
          </p:cNvPr>
          <p:cNvSpPr txBox="1"/>
          <p:nvPr/>
        </p:nvSpPr>
        <p:spPr>
          <a:xfrm>
            <a:off x="87886" y="8527774"/>
            <a:ext cx="6682229" cy="461665"/>
          </a:xfrm>
          <a:prstGeom prst="rect">
            <a:avLst/>
          </a:prstGeom>
          <a:noFill/>
        </p:spPr>
        <p:txBody>
          <a:bodyPr wrap="square" rtlCol="0">
            <a:spAutoFit/>
          </a:bodyPr>
          <a:lstStyle/>
          <a:p>
            <a:r>
              <a:rPr kumimoji="1" lang="ja-JP" altLang="en-US" sz="600" dirty="0"/>
              <a:t>■ご記入いただきました個人情報は、製品の情報提供、㈱給与アップ研究所が主催するセミナー・イベント情報などを提供する場合に利用させて頂きます。■これらの個人情報は、個人情報保護管理者が適切な安全管理のもと管理しております。■原則としてお客様の同意なく第三者へ開示・提供は致しません。■お客様が弊社へ個人情報を提供することは任意です。提供されない場合には、今回のサービスが受けられなくなる場合があります。■個人情報に関するお問い合わせは、ホームページに掲載されている「個人情報相談窓口」までお願い申し上げます。</a:t>
            </a:r>
          </a:p>
          <a:p>
            <a:r>
              <a:rPr kumimoji="1" lang="ja-JP" altLang="en-US" sz="600" dirty="0"/>
              <a:t>（個人情報に関するページ）株式会社給与アップ研究所：</a:t>
            </a:r>
            <a:r>
              <a:rPr kumimoji="1" lang="en-US" altLang="ja-JP" sz="600" dirty="0"/>
              <a:t>https://www.salary-up.com/privacy-policy</a:t>
            </a:r>
            <a:r>
              <a:rPr kumimoji="1" lang="ja-JP" altLang="en-US" sz="600" dirty="0"/>
              <a:t> </a:t>
            </a:r>
            <a:r>
              <a:rPr kumimoji="1" lang="ja-JP" altLang="en" sz="600" dirty="0"/>
              <a:t>　</a:t>
            </a:r>
            <a:r>
              <a:rPr kumimoji="1" lang="ja-JP" altLang="en-US" sz="600" dirty="0"/>
              <a:t>地域人事株式会社：</a:t>
            </a:r>
            <a:r>
              <a:rPr kumimoji="1" lang="en" altLang="ja-JP" sz="600" dirty="0"/>
              <a:t>https://</a:t>
            </a:r>
            <a:r>
              <a:rPr kumimoji="1" lang="en" altLang="ja-JP" sz="600" dirty="0" err="1"/>
              <a:t>jinji.support</a:t>
            </a:r>
            <a:r>
              <a:rPr kumimoji="1" lang="en" altLang="ja-JP" sz="600" dirty="0"/>
              <a:t>/privacy-policy/</a:t>
            </a:r>
            <a:endParaRPr kumimoji="1" lang="ja-JP" altLang="en-US" sz="600" dirty="0"/>
          </a:p>
        </p:txBody>
      </p:sp>
      <p:sp>
        <p:nvSpPr>
          <p:cNvPr id="114" name="正方形/長方形 113">
            <a:extLst>
              <a:ext uri="{FF2B5EF4-FFF2-40B4-BE49-F238E27FC236}">
                <a16:creationId xmlns:a16="http://schemas.microsoft.com/office/drawing/2014/main" id="{22A96E11-1089-DFF3-821B-F3F137C0E908}"/>
              </a:ext>
            </a:extLst>
          </p:cNvPr>
          <p:cNvSpPr/>
          <p:nvPr/>
        </p:nvSpPr>
        <p:spPr>
          <a:xfrm>
            <a:off x="36345" y="9415718"/>
            <a:ext cx="6781222" cy="337354"/>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597BE84D-91B6-7ECA-FFD9-9683D8949363}"/>
              </a:ext>
            </a:extLst>
          </p:cNvPr>
          <p:cNvSpPr/>
          <p:nvPr/>
        </p:nvSpPr>
        <p:spPr>
          <a:xfrm>
            <a:off x="430246" y="9296739"/>
            <a:ext cx="5997508" cy="504049"/>
          </a:xfrm>
          <a:prstGeom prst="rect">
            <a:avLst/>
          </a:prstGeom>
        </p:spPr>
        <p:txBody>
          <a:bodyPr wrap="square">
            <a:spAutoFit/>
          </a:bodyPr>
          <a:lstStyle/>
          <a:p>
            <a:pPr algn="ctr">
              <a:lnSpc>
                <a:spcPct val="150000"/>
              </a:lnSpc>
            </a:pPr>
            <a:r>
              <a:rPr lang="ja-JP" altLang="en-US" sz="1600" b="1" dirty="0">
                <a:latin typeface="DIN 2014 Narrow Bold" panose="020B0406020202020204" pitchFamily="34" charset="0"/>
                <a:ea typeface="DIN 2014 Narrow Bold" panose="020B0406020202020204" pitchFamily="34" charset="0"/>
              </a:rPr>
              <a:t>（申込み）</a:t>
            </a:r>
            <a:r>
              <a:rPr lang="en-US" altLang="ja-JP" sz="2000" b="1" dirty="0">
                <a:latin typeface="DIN 2014 Narrow Bold" panose="020B0406020202020204" pitchFamily="34" charset="0"/>
                <a:ea typeface="DIN 2014 Narrow Bold" panose="020B0406020202020204" pitchFamily="34" charset="0"/>
              </a:rPr>
              <a:t>FAX</a:t>
            </a:r>
            <a:r>
              <a:rPr lang="en-US" altLang="ja-JP" sz="2000" b="1" dirty="0">
                <a:latin typeface="Noto Sans CJK JP Bold" panose="020B0500000000000000" pitchFamily="34" charset="-128"/>
                <a:ea typeface="Noto Sans CJK JP Bold" panose="020B0500000000000000" pitchFamily="34" charset="-128"/>
              </a:rPr>
              <a:t> : </a:t>
            </a:r>
            <a:r>
              <a:rPr lang="en-US" altLang="ja-JP" sz="2000" b="1" dirty="0">
                <a:latin typeface="DIN 2014 Narrow Bold" panose="020B0406020202020204" pitchFamily="34" charset="0"/>
                <a:ea typeface="DIN 2014 Narrow Bold" panose="020B0406020202020204" pitchFamily="34" charset="0"/>
              </a:rPr>
              <a:t>0263-33-8848</a:t>
            </a:r>
            <a:r>
              <a:rPr lang="ja-JP" altLang="en-US" sz="2000" b="1" dirty="0">
                <a:latin typeface="DIN 2014 Narrow Bold" panose="020B0406020202020204" pitchFamily="34" charset="0"/>
                <a:ea typeface="DIN 2014 Narrow Bold" panose="020B0406020202020204" pitchFamily="34" charset="0"/>
              </a:rPr>
              <a:t>　</a:t>
            </a:r>
            <a:r>
              <a:rPr lang="en-US" altLang="ja-JP" sz="2000" b="1" dirty="0">
                <a:latin typeface="DIN 2014 Narrow Bold" panose="020B0406020202020204" pitchFamily="34" charset="0"/>
                <a:ea typeface="DIN 2014 Narrow Bold" panose="020B0406020202020204" pitchFamily="34" charset="0"/>
              </a:rPr>
              <a:t>TEL</a:t>
            </a:r>
            <a:r>
              <a:rPr lang="en-US" altLang="ja-JP" sz="2000" b="1" dirty="0">
                <a:latin typeface="Noto Sans CJK JP Bold" panose="020B0500000000000000" pitchFamily="34" charset="-128"/>
                <a:ea typeface="Noto Sans CJK JP Bold" panose="020B0500000000000000" pitchFamily="34" charset="-128"/>
              </a:rPr>
              <a:t> : </a:t>
            </a:r>
            <a:r>
              <a:rPr lang="en-US" altLang="ja-JP" sz="2000" b="1" dirty="0">
                <a:latin typeface="DIN 2014 Narrow Bold" panose="020B0406020202020204" pitchFamily="34" charset="0"/>
                <a:ea typeface="DIN 2014 Narrow Bold" panose="020B0406020202020204" pitchFamily="34" charset="0"/>
              </a:rPr>
              <a:t>0263-87-5301</a:t>
            </a:r>
            <a:r>
              <a:rPr lang="ja-JP" altLang="en-US" sz="2000" b="1" dirty="0">
                <a:latin typeface="DIN 2014 Narrow Bold" panose="020B0406020202020204" pitchFamily="34" charset="0"/>
                <a:ea typeface="DIN 2014 Narrow Bold" panose="020B0406020202020204" pitchFamily="34" charset="0"/>
              </a:rPr>
              <a:t>　</a:t>
            </a:r>
            <a:endParaRPr lang="ja-JP" altLang="en-US" sz="2000" b="1" dirty="0">
              <a:latin typeface="DIN 2014 Narrow Bold" panose="020B0406020202020204" pitchFamily="34" charset="0"/>
              <a:ea typeface="Noto Sans CJK JP Regular" panose="020B0500000000000000" pitchFamily="34" charset="-128"/>
            </a:endParaRPr>
          </a:p>
        </p:txBody>
      </p:sp>
      <p:cxnSp>
        <p:nvCxnSpPr>
          <p:cNvPr id="117" name="直線コネクタ 116">
            <a:extLst>
              <a:ext uri="{FF2B5EF4-FFF2-40B4-BE49-F238E27FC236}">
                <a16:creationId xmlns:a16="http://schemas.microsoft.com/office/drawing/2014/main" id="{831D34E6-E771-8BE2-2B1A-AC87CC8594A2}"/>
              </a:ext>
            </a:extLst>
          </p:cNvPr>
          <p:cNvCxnSpPr/>
          <p:nvPr/>
        </p:nvCxnSpPr>
        <p:spPr>
          <a:xfrm>
            <a:off x="938254" y="7251590"/>
            <a:ext cx="30453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CE9A872C-78EF-DB5B-E428-1468106C923F}"/>
              </a:ext>
            </a:extLst>
          </p:cNvPr>
          <p:cNvSpPr/>
          <p:nvPr/>
        </p:nvSpPr>
        <p:spPr>
          <a:xfrm>
            <a:off x="-11399" y="1603451"/>
            <a:ext cx="2542198" cy="187780"/>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solidFill>
                  <a:schemeClr val="tx1"/>
                </a:solidFill>
                <a:latin typeface="Noto Sans CJK JP Regular" panose="020B0500000000000000" pitchFamily="34" charset="-128"/>
                <a:ea typeface="Noto Sans CJK JP Regular" panose="020B0500000000000000" pitchFamily="34" charset="-128"/>
              </a:rPr>
              <a:t>プログラム</a:t>
            </a:r>
          </a:p>
        </p:txBody>
      </p:sp>
      <p:sp>
        <p:nvSpPr>
          <p:cNvPr id="23" name="正方形/長方形 22">
            <a:extLst>
              <a:ext uri="{FF2B5EF4-FFF2-40B4-BE49-F238E27FC236}">
                <a16:creationId xmlns:a16="http://schemas.microsoft.com/office/drawing/2014/main" id="{0B51A66A-6ECD-B0A2-B656-80E02DE0A426}"/>
              </a:ext>
            </a:extLst>
          </p:cNvPr>
          <p:cNvSpPr/>
          <p:nvPr/>
        </p:nvSpPr>
        <p:spPr>
          <a:xfrm>
            <a:off x="3458983" y="4298392"/>
            <a:ext cx="3251743" cy="1131143"/>
          </a:xfrm>
          <a:prstGeom prst="rect">
            <a:avLst/>
          </a:prstGeom>
        </p:spPr>
        <p:txBody>
          <a:bodyPr wrap="square">
            <a:spAutoFit/>
          </a:bodyPr>
          <a:lstStyle/>
          <a:p>
            <a:pPr>
              <a:lnSpc>
                <a:spcPts val="940"/>
              </a:lnSpc>
            </a:pPr>
            <a:r>
              <a:rPr lang="ja-JP" altLang="en-US" sz="800" dirty="0">
                <a:latin typeface="Noto Sans CJK JP DemiLight" panose="020B0400000000000000" pitchFamily="34" charset="-128"/>
                <a:ea typeface="Noto Sans CJK JP DemiLight" panose="020B0400000000000000" pitchFamily="34" charset="-128"/>
              </a:rPr>
              <a:t>大学卒業後、ブライダルジュエリーアジアシェア</a:t>
            </a:r>
            <a:r>
              <a:rPr lang="en-US" altLang="ja-JP" sz="800" dirty="0">
                <a:latin typeface="Noto Sans CJK JP DemiLight" panose="020B0400000000000000" pitchFamily="34" charset="-128"/>
                <a:ea typeface="Noto Sans CJK JP DemiLight" panose="020B0400000000000000" pitchFamily="34" charset="-128"/>
              </a:rPr>
              <a:t>No.1</a:t>
            </a:r>
            <a:r>
              <a:rPr lang="ja-JP" altLang="en-US" sz="800" dirty="0">
                <a:latin typeface="Noto Sans CJK JP DemiLight" panose="020B0400000000000000" pitchFamily="34" charset="-128"/>
                <a:ea typeface="Noto Sans CJK JP DemiLight" panose="020B0400000000000000" pitchFamily="34" charset="-128"/>
              </a:rPr>
              <a:t>　プリモ・ジャパン株式会社新卒入社。当時最年少</a:t>
            </a:r>
            <a:r>
              <a:rPr lang="en-US" altLang="ja-JP" sz="800" dirty="0">
                <a:latin typeface="Noto Sans CJK JP DemiLight" panose="020B0400000000000000" pitchFamily="34" charset="-128"/>
                <a:ea typeface="Noto Sans CJK JP DemiLight" panose="020B0400000000000000" pitchFamily="34" charset="-128"/>
              </a:rPr>
              <a:t>25</a:t>
            </a:r>
            <a:r>
              <a:rPr lang="ja-JP" altLang="en-US" sz="800" dirty="0">
                <a:latin typeface="Noto Sans CJK JP DemiLight" panose="020B0400000000000000" pitchFamily="34" charset="-128"/>
                <a:ea typeface="Noto Sans CJK JP DemiLight" panose="020B0400000000000000" pitchFamily="34" charset="-128"/>
              </a:rPr>
              <a:t>歳で事業責任者となり</a:t>
            </a:r>
            <a:r>
              <a:rPr lang="en-US" altLang="ja-JP" sz="800" dirty="0">
                <a:latin typeface="Noto Sans CJK JP DemiLight" panose="020B0400000000000000" pitchFamily="34" charset="-128"/>
                <a:ea typeface="Noto Sans CJK JP DemiLight" panose="020B0400000000000000" pitchFamily="34" charset="-128"/>
              </a:rPr>
              <a:t>100</a:t>
            </a:r>
            <a:r>
              <a:rPr lang="ja-JP" altLang="en-US" sz="800" dirty="0">
                <a:latin typeface="Noto Sans CJK JP DemiLight" panose="020B0400000000000000" pitchFamily="34" charset="-128"/>
                <a:ea typeface="Noto Sans CJK JP DemiLight" panose="020B0400000000000000" pitchFamily="34" charset="-128"/>
              </a:rPr>
              <a:t>名弱の部下を牽引。その後、台湾での子会社立ち上げのため赴任、子会社の取締役として経営に携わり、台湾法人の</a:t>
            </a:r>
            <a:r>
              <a:rPr lang="en-US" altLang="ja-JP" sz="800" dirty="0">
                <a:latin typeface="Noto Sans CJK JP DemiLight" panose="020B0400000000000000" pitchFamily="34" charset="-128"/>
                <a:ea typeface="Noto Sans CJK JP DemiLight" panose="020B0400000000000000" pitchFamily="34" charset="-128"/>
              </a:rPr>
              <a:t>No.2</a:t>
            </a:r>
            <a:r>
              <a:rPr lang="ja-JP" altLang="en-US" sz="800" dirty="0">
                <a:latin typeface="Noto Sans CJK JP DemiLight" panose="020B0400000000000000" pitchFamily="34" charset="-128"/>
                <a:ea typeface="Noto Sans CJK JP DemiLight" panose="020B0400000000000000" pitchFamily="34" charset="-128"/>
              </a:rPr>
              <a:t>として財務</a:t>
            </a:r>
            <a:r>
              <a:rPr lang="en-US" altLang="ja-JP" sz="800" dirty="0">
                <a:latin typeface="Noto Sans CJK JP DemiLight" panose="020B0400000000000000" pitchFamily="34" charset="-128"/>
                <a:ea typeface="Noto Sans CJK JP DemiLight" panose="020B0400000000000000" pitchFamily="34" charset="-128"/>
              </a:rPr>
              <a:t>/</a:t>
            </a:r>
            <a:r>
              <a:rPr lang="ja-JP" altLang="en-US" sz="800" dirty="0">
                <a:latin typeface="Noto Sans CJK JP DemiLight" panose="020B0400000000000000" pitchFamily="34" charset="-128"/>
                <a:ea typeface="Noto Sans CJK JP DemiLight" panose="020B0400000000000000" pitchFamily="34" charset="-128"/>
              </a:rPr>
              <a:t>経理に至るまで幅広く経験を積み。</a:t>
            </a:r>
            <a:r>
              <a:rPr lang="en-US" altLang="ja-JP" sz="800" dirty="0">
                <a:latin typeface="Noto Sans CJK JP DemiLight" panose="020B0400000000000000" pitchFamily="34" charset="-128"/>
                <a:ea typeface="Noto Sans CJK JP DemiLight" panose="020B0400000000000000" pitchFamily="34" charset="-128"/>
              </a:rPr>
              <a:t>3</a:t>
            </a:r>
            <a:r>
              <a:rPr lang="ja-JP" altLang="en-US" sz="800" dirty="0">
                <a:latin typeface="Noto Sans CJK JP DemiLight" panose="020B0400000000000000" pitchFamily="34" charset="-128"/>
                <a:ea typeface="Noto Sans CJK JP DemiLight" panose="020B0400000000000000" pitchFamily="34" charset="-128"/>
              </a:rPr>
              <a:t>年で事業を軌道に乗せ、帰国。</a:t>
            </a:r>
            <a:r>
              <a:rPr lang="en-US" altLang="ja-JP" sz="800" dirty="0">
                <a:latin typeface="Noto Sans CJK JP DemiLight" panose="020B0400000000000000" pitchFamily="34" charset="-128"/>
                <a:ea typeface="Noto Sans CJK JP DemiLight" panose="020B0400000000000000" pitchFamily="34" charset="-128"/>
              </a:rPr>
              <a:t>2011</a:t>
            </a:r>
            <a:r>
              <a:rPr lang="ja-JP" altLang="en-US" sz="800" dirty="0">
                <a:latin typeface="Noto Sans CJK JP DemiLight" panose="020B0400000000000000" pitchFamily="34" charset="-128"/>
                <a:ea typeface="Noto Sans CJK JP DemiLight" panose="020B0400000000000000" pitchFamily="34" charset="-128"/>
              </a:rPr>
              <a:t>年に人事評価専業ベンチャー株式会社あしたのチームへ入社。営業部長、執行役員を経て、取締役副社長として従事。その後事業承継・組織コンサルティング会社で取締役</a:t>
            </a:r>
            <a:r>
              <a:rPr lang="en-US" altLang="ja-JP" sz="800" dirty="0">
                <a:latin typeface="Noto Sans CJK JP DemiLight" panose="020B0400000000000000" pitchFamily="34" charset="-128"/>
                <a:ea typeface="Noto Sans CJK JP DemiLight" panose="020B0400000000000000" pitchFamily="34" charset="-128"/>
              </a:rPr>
              <a:t>COO</a:t>
            </a:r>
            <a:r>
              <a:rPr lang="ja-JP" altLang="en-US" sz="800" dirty="0">
                <a:latin typeface="Noto Sans CJK JP DemiLight" panose="020B0400000000000000" pitchFamily="34" charset="-128"/>
                <a:ea typeface="Noto Sans CJK JP DemiLight" panose="020B0400000000000000" pitchFamily="34" charset="-128"/>
              </a:rPr>
              <a:t>を経験。</a:t>
            </a:r>
            <a:endParaRPr lang="en-US" altLang="ja-JP" sz="800" dirty="0">
              <a:latin typeface="Noto Sans CJK JP DemiLight" panose="020B0400000000000000" pitchFamily="34" charset="-128"/>
              <a:ea typeface="Noto Sans CJK JP DemiLight" panose="020B0400000000000000" pitchFamily="34" charset="-128"/>
            </a:endParaRPr>
          </a:p>
          <a:p>
            <a:pPr>
              <a:lnSpc>
                <a:spcPts val="940"/>
              </a:lnSpc>
            </a:pPr>
            <a:r>
              <a:rPr lang="en-US" altLang="ja-JP" sz="800" dirty="0">
                <a:latin typeface="Noto Sans CJK JP DemiLight" panose="020B0400000000000000" pitchFamily="34" charset="-128"/>
                <a:ea typeface="Noto Sans CJK JP DemiLight" panose="020B0400000000000000" pitchFamily="34" charset="-128"/>
              </a:rPr>
              <a:t>2023</a:t>
            </a:r>
            <a:r>
              <a:rPr lang="ja-JP" altLang="en-US" sz="800" dirty="0">
                <a:latin typeface="Noto Sans CJK JP DemiLight" panose="020B0400000000000000" pitchFamily="34" charset="-128"/>
                <a:ea typeface="Noto Sans CJK JP DemiLight" panose="020B0400000000000000" pitchFamily="34" charset="-128"/>
              </a:rPr>
              <a:t>年</a:t>
            </a:r>
            <a:r>
              <a:rPr lang="en-US" altLang="ja-JP" sz="800" dirty="0">
                <a:latin typeface="Noto Sans CJK JP DemiLight" panose="020B0400000000000000" pitchFamily="34" charset="-128"/>
                <a:ea typeface="Noto Sans CJK JP DemiLight" panose="020B0400000000000000" pitchFamily="34" charset="-128"/>
              </a:rPr>
              <a:t>2</a:t>
            </a:r>
            <a:r>
              <a:rPr lang="ja-JP" altLang="en-US" sz="800" dirty="0">
                <a:latin typeface="Noto Sans CJK JP DemiLight" panose="020B0400000000000000" pitchFamily="34" charset="-128"/>
                <a:ea typeface="Noto Sans CJK JP DemiLight" panose="020B0400000000000000" pitchFamily="34" charset="-128"/>
              </a:rPr>
              <a:t>月株式会社給与アップ研究所に参画</a:t>
            </a:r>
          </a:p>
        </p:txBody>
      </p:sp>
      <p:pic>
        <p:nvPicPr>
          <p:cNvPr id="39" name="図 38">
            <a:extLst>
              <a:ext uri="{FF2B5EF4-FFF2-40B4-BE49-F238E27FC236}">
                <a16:creationId xmlns:a16="http://schemas.microsoft.com/office/drawing/2014/main" id="{AA0A4866-990D-C116-122D-13B46B30CCD8}"/>
              </a:ext>
            </a:extLst>
          </p:cNvPr>
          <p:cNvPicPr>
            <a:picLocks noChangeAspect="1"/>
          </p:cNvPicPr>
          <p:nvPr/>
        </p:nvPicPr>
        <p:blipFill rotWithShape="1">
          <a:blip r:embed="rId2"/>
          <a:srcRect l="9117" t="2386" r="12105" b="16838"/>
          <a:stretch/>
        </p:blipFill>
        <p:spPr>
          <a:xfrm>
            <a:off x="3373340" y="3145020"/>
            <a:ext cx="1138428" cy="1167300"/>
          </a:xfrm>
          <a:prstGeom prst="ellipse">
            <a:avLst/>
          </a:prstGeom>
          <a:ln>
            <a:noFill/>
          </a:ln>
          <a:effectLst>
            <a:softEdge rad="112500"/>
          </a:effectLst>
        </p:spPr>
      </p:pic>
      <p:cxnSp>
        <p:nvCxnSpPr>
          <p:cNvPr id="47" name="直線コネクタ 46">
            <a:extLst>
              <a:ext uri="{FF2B5EF4-FFF2-40B4-BE49-F238E27FC236}">
                <a16:creationId xmlns:a16="http://schemas.microsoft.com/office/drawing/2014/main" id="{2FC2B97D-BB1F-B606-7BE9-9ABA14B80685}"/>
              </a:ext>
            </a:extLst>
          </p:cNvPr>
          <p:cNvCxnSpPr>
            <a:cxnSpLocks/>
          </p:cNvCxnSpPr>
          <p:nvPr/>
        </p:nvCxnSpPr>
        <p:spPr>
          <a:xfrm>
            <a:off x="-21434" y="1601882"/>
            <a:ext cx="6878560" cy="0"/>
          </a:xfrm>
          <a:prstGeom prst="line">
            <a:avLst/>
          </a:prstGeom>
          <a:ln w="158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5547FAA7-9548-9A92-302D-E170DA73D259}"/>
              </a:ext>
            </a:extLst>
          </p:cNvPr>
          <p:cNvSpPr/>
          <p:nvPr/>
        </p:nvSpPr>
        <p:spPr>
          <a:xfrm>
            <a:off x="548639" y="-24562"/>
            <a:ext cx="5056681" cy="466474"/>
          </a:xfrm>
          <a:prstGeom prst="rect">
            <a:avLst/>
          </a:prstGeom>
        </p:spPr>
        <p:txBody>
          <a:bodyPr wrap="square">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給与を上げて選ばれる会社になろう！</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rPr>
              <a:t>社員の持続的な生産性向上を実現できる！　</a:t>
            </a:r>
            <a:endParaRPr kumimoji="0" lang="ja-JP" altLang="en-US" sz="1700" b="1" i="0" u="none" strike="noStrike" kern="1200" cap="none" spc="0" normalizeH="0" baseline="0" noProof="0" dirty="0">
              <a:ln>
                <a:noFill/>
              </a:ln>
              <a:solidFill>
                <a:prstClr val="black"/>
              </a:solidFill>
              <a:effectLst/>
              <a:uLnTx/>
              <a:uFillTx/>
              <a:latin typeface="Noto Sans CJK JP Bold" panose="020B0500000000000000" pitchFamily="34" charset="-128"/>
              <a:ea typeface="Noto Sans CJK JP Bold" panose="020B0500000000000000" pitchFamily="34" charset="-128"/>
              <a:cs typeface="+mn-cs"/>
            </a:endParaRPr>
          </a:p>
        </p:txBody>
      </p:sp>
      <p:sp>
        <p:nvSpPr>
          <p:cNvPr id="64" name="正方形/長方形 63">
            <a:extLst>
              <a:ext uri="{FF2B5EF4-FFF2-40B4-BE49-F238E27FC236}">
                <a16:creationId xmlns:a16="http://schemas.microsoft.com/office/drawing/2014/main" id="{799430AA-6444-7A1F-D301-9983F041F2C6}"/>
              </a:ext>
            </a:extLst>
          </p:cNvPr>
          <p:cNvSpPr/>
          <p:nvPr/>
        </p:nvSpPr>
        <p:spPr>
          <a:xfrm>
            <a:off x="287617" y="2189893"/>
            <a:ext cx="2905381" cy="353943"/>
          </a:xfrm>
          <a:prstGeom prst="rect">
            <a:avLst/>
          </a:prstGeom>
        </p:spPr>
        <p:txBody>
          <a:bodyPr wrap="square">
            <a:spAutoFit/>
          </a:bodyPr>
          <a:lstStyle/>
          <a:p>
            <a:r>
              <a:rPr lang="ja-JP" altLang="en-US" sz="1700" b="1" dirty="0">
                <a:latin typeface="DIN 2014 Narrow Bold" panose="020B0406020202020204" pitchFamily="34" charset="0"/>
                <a:ea typeface="DIN 2014 Narrow Bold" panose="020B0406020202020204" pitchFamily="34" charset="0"/>
              </a:rPr>
              <a:t>➁</a:t>
            </a:r>
            <a:r>
              <a:rPr lang="en-US" altLang="ja-JP" sz="1700" b="1" dirty="0">
                <a:latin typeface="DIN 2014 Narrow Bold" panose="020B0406020202020204" pitchFamily="34" charset="0"/>
                <a:ea typeface="DIN 2014 Narrow Bold" panose="020B0406020202020204" pitchFamily="34" charset="0"/>
              </a:rPr>
              <a:t>15:15 ~15:30</a:t>
            </a:r>
            <a:endParaRPr lang="ja-JP" altLang="en-US" sz="1700" b="1" dirty="0">
              <a:latin typeface="DIN 2014 Narrow Bold" panose="020B0406020202020204" pitchFamily="34" charset="0"/>
              <a:ea typeface="Noto Sans CJK JP Regular" panose="020B0500000000000000" pitchFamily="34" charset="-128"/>
            </a:endParaRPr>
          </a:p>
        </p:txBody>
      </p:sp>
      <p:sp>
        <p:nvSpPr>
          <p:cNvPr id="66" name="正方形/長方形 65">
            <a:extLst>
              <a:ext uri="{FF2B5EF4-FFF2-40B4-BE49-F238E27FC236}">
                <a16:creationId xmlns:a16="http://schemas.microsoft.com/office/drawing/2014/main" id="{E0C5E9C3-EEBF-14B5-D03E-2D1ECFB7065F}"/>
              </a:ext>
            </a:extLst>
          </p:cNvPr>
          <p:cNvSpPr/>
          <p:nvPr/>
        </p:nvSpPr>
        <p:spPr>
          <a:xfrm>
            <a:off x="1676014" y="2150788"/>
            <a:ext cx="2877711" cy="384721"/>
          </a:xfrm>
          <a:prstGeom prst="rect">
            <a:avLst/>
          </a:prstGeom>
        </p:spPr>
        <p:txBody>
          <a:bodyPr wrap="none">
            <a:spAutoFit/>
          </a:bodyPr>
          <a:lstStyle/>
          <a:p>
            <a:pPr>
              <a:lnSpc>
                <a:spcPct val="150000"/>
              </a:lnSpc>
            </a:pPr>
            <a:r>
              <a:rPr lang="en-US" altLang="ja-JP" sz="1400" b="1" dirty="0">
                <a:latin typeface="Noto Sans CJK JP Bold" panose="020B0500000000000000" pitchFamily="34" charset="-128"/>
                <a:ea typeface="Noto Sans CJK JP Bold" panose="020B0500000000000000" pitchFamily="34" charset="-128"/>
              </a:rPr>
              <a:t>『</a:t>
            </a:r>
            <a:r>
              <a:rPr lang="ja-JP" altLang="en-US" sz="1400" b="1" dirty="0">
                <a:latin typeface="Noto Sans CJK JP Bold" panose="020B0500000000000000" pitchFamily="34" charset="-128"/>
                <a:ea typeface="Noto Sans CJK JP Bold" panose="020B0500000000000000" pitchFamily="34" charset="-128"/>
              </a:rPr>
              <a:t>地域人事株式会社の会社概要</a:t>
            </a:r>
            <a:r>
              <a:rPr lang="en-US" altLang="ja-JP" sz="1400" b="1" dirty="0">
                <a:latin typeface="Noto Sans CJK JP Bold" panose="020B0500000000000000" pitchFamily="34" charset="-128"/>
                <a:ea typeface="Noto Sans CJK JP Bold" panose="020B0500000000000000" pitchFamily="34" charset="-128"/>
              </a:rPr>
              <a:t>』</a:t>
            </a:r>
            <a:endParaRPr lang="ja-JP" altLang="en-US" sz="1400" b="1" dirty="0">
              <a:latin typeface="Noto Sans CJK JP Bold" panose="020B0500000000000000" pitchFamily="34" charset="-128"/>
              <a:ea typeface="Noto Sans CJK JP Bold" panose="020B0500000000000000" pitchFamily="34" charset="-128"/>
            </a:endParaRPr>
          </a:p>
        </p:txBody>
      </p:sp>
      <p:sp>
        <p:nvSpPr>
          <p:cNvPr id="78" name="正方形/長方形 77">
            <a:extLst>
              <a:ext uri="{FF2B5EF4-FFF2-40B4-BE49-F238E27FC236}">
                <a16:creationId xmlns:a16="http://schemas.microsoft.com/office/drawing/2014/main" id="{E025F515-9BAF-5374-7B69-547530F01539}"/>
              </a:ext>
            </a:extLst>
          </p:cNvPr>
          <p:cNvSpPr/>
          <p:nvPr/>
        </p:nvSpPr>
        <p:spPr>
          <a:xfrm>
            <a:off x="287617" y="2502974"/>
            <a:ext cx="2905381" cy="353943"/>
          </a:xfrm>
          <a:prstGeom prst="rect">
            <a:avLst/>
          </a:prstGeom>
        </p:spPr>
        <p:txBody>
          <a:bodyPr wrap="square">
            <a:spAutoFit/>
          </a:bodyPr>
          <a:lstStyle/>
          <a:p>
            <a:r>
              <a:rPr lang="ja-JP" altLang="en-US" sz="1700" b="1" dirty="0">
                <a:latin typeface="DIN 2014 Narrow Bold" panose="020B0406020202020204" pitchFamily="34" charset="0"/>
                <a:ea typeface="DIN 2014 Narrow Bold" panose="020B0406020202020204" pitchFamily="34" charset="0"/>
              </a:rPr>
              <a:t>➂</a:t>
            </a:r>
            <a:r>
              <a:rPr lang="en-US" altLang="ja-JP" sz="1700" b="1" dirty="0">
                <a:latin typeface="DIN 2014 Narrow Bold" panose="020B0406020202020204" pitchFamily="34" charset="0"/>
                <a:ea typeface="DIN 2014 Narrow Bold" panose="020B0406020202020204" pitchFamily="34" charset="0"/>
              </a:rPr>
              <a:t>15:30 ~</a:t>
            </a:r>
            <a:endParaRPr lang="ja-JP" altLang="en-US" sz="1700" b="1" dirty="0">
              <a:latin typeface="DIN 2014 Narrow Bold" panose="020B0406020202020204" pitchFamily="34" charset="0"/>
              <a:ea typeface="Noto Sans CJK JP Regular" panose="020B0500000000000000" pitchFamily="34" charset="-128"/>
            </a:endParaRPr>
          </a:p>
        </p:txBody>
      </p:sp>
      <p:sp>
        <p:nvSpPr>
          <p:cNvPr id="80" name="正方形/長方形 79">
            <a:extLst>
              <a:ext uri="{FF2B5EF4-FFF2-40B4-BE49-F238E27FC236}">
                <a16:creationId xmlns:a16="http://schemas.microsoft.com/office/drawing/2014/main" id="{2A715960-E608-F0FB-B094-78BDC47DC20A}"/>
              </a:ext>
            </a:extLst>
          </p:cNvPr>
          <p:cNvSpPr/>
          <p:nvPr/>
        </p:nvSpPr>
        <p:spPr>
          <a:xfrm>
            <a:off x="1678579" y="2462652"/>
            <a:ext cx="5032147" cy="384721"/>
          </a:xfrm>
          <a:prstGeom prst="rect">
            <a:avLst/>
          </a:prstGeom>
        </p:spPr>
        <p:txBody>
          <a:bodyPr wrap="none">
            <a:spAutoFit/>
          </a:bodyPr>
          <a:lstStyle/>
          <a:p>
            <a:pPr>
              <a:lnSpc>
                <a:spcPct val="150000"/>
              </a:lnSpc>
            </a:pPr>
            <a:r>
              <a:rPr lang="en-US" altLang="ja-JP" sz="1400" b="1" dirty="0">
                <a:latin typeface="Noto Sans CJK JP Bold" panose="020B0500000000000000" pitchFamily="34" charset="-128"/>
                <a:ea typeface="Noto Sans CJK JP Bold" panose="020B0500000000000000" pitchFamily="34" charset="-128"/>
              </a:rPr>
              <a:t>『</a:t>
            </a:r>
            <a:r>
              <a:rPr lang="ja-JP" altLang="en-US" sz="1400" b="1" dirty="0">
                <a:latin typeface="Noto Sans CJK JP Bold" panose="020B0500000000000000" pitchFamily="34" charset="-128"/>
                <a:ea typeface="Noto Sans CJK JP Bold" panose="020B0500000000000000" pitchFamily="34" charset="-128"/>
              </a:rPr>
              <a:t>個別質問会</a:t>
            </a:r>
            <a:r>
              <a:rPr lang="en-US" altLang="ja-JP" sz="1400" b="1" dirty="0">
                <a:latin typeface="Noto Sans CJK JP Bold" panose="020B0500000000000000" pitchFamily="34" charset="-128"/>
                <a:ea typeface="Noto Sans CJK JP Bold" panose="020B0500000000000000" pitchFamily="34" charset="-128"/>
              </a:rPr>
              <a:t>』※</a:t>
            </a:r>
            <a:r>
              <a:rPr lang="ja-JP" altLang="en-US" sz="1400" b="1" dirty="0">
                <a:latin typeface="Noto Sans CJK JP Bold" panose="020B0500000000000000" pitchFamily="34" charset="-128"/>
                <a:ea typeface="Noto Sans CJK JP Bold" panose="020B0500000000000000" pitchFamily="34" charset="-128"/>
              </a:rPr>
              <a:t>ご希望の方への実施とさせていただきます</a:t>
            </a:r>
          </a:p>
        </p:txBody>
      </p:sp>
      <p:sp>
        <p:nvSpPr>
          <p:cNvPr id="81" name="正方形/長方形 80">
            <a:extLst>
              <a:ext uri="{FF2B5EF4-FFF2-40B4-BE49-F238E27FC236}">
                <a16:creationId xmlns:a16="http://schemas.microsoft.com/office/drawing/2014/main" id="{169886FF-B1AD-5299-DA90-1160FBB1523B}"/>
              </a:ext>
            </a:extLst>
          </p:cNvPr>
          <p:cNvSpPr/>
          <p:nvPr/>
        </p:nvSpPr>
        <p:spPr>
          <a:xfrm>
            <a:off x="178406" y="883899"/>
            <a:ext cx="2133918"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自社のレベルに合わせた組織改善をしたい</a:t>
            </a:r>
          </a:p>
        </p:txBody>
      </p:sp>
      <p:pic>
        <p:nvPicPr>
          <p:cNvPr id="82" name="図 81">
            <a:extLst>
              <a:ext uri="{FF2B5EF4-FFF2-40B4-BE49-F238E27FC236}">
                <a16:creationId xmlns:a16="http://schemas.microsoft.com/office/drawing/2014/main" id="{D7883E99-2AAF-4E2F-C3EA-68F216062594}"/>
              </a:ext>
            </a:extLst>
          </p:cNvPr>
          <p:cNvPicPr>
            <a:picLocks noChangeAspect="1"/>
          </p:cNvPicPr>
          <p:nvPr/>
        </p:nvPicPr>
        <p:blipFill>
          <a:blip r:embed="rId3"/>
          <a:stretch>
            <a:fillRect/>
          </a:stretch>
        </p:blipFill>
        <p:spPr>
          <a:xfrm>
            <a:off x="96462" y="975378"/>
            <a:ext cx="112673" cy="112673"/>
          </a:xfrm>
          <a:prstGeom prst="rect">
            <a:avLst/>
          </a:prstGeom>
        </p:spPr>
      </p:pic>
      <p:pic>
        <p:nvPicPr>
          <p:cNvPr id="83" name="図 82">
            <a:extLst>
              <a:ext uri="{FF2B5EF4-FFF2-40B4-BE49-F238E27FC236}">
                <a16:creationId xmlns:a16="http://schemas.microsoft.com/office/drawing/2014/main" id="{9105F0AB-0AE7-BA7D-5B17-0C935AA1D04F}"/>
              </a:ext>
            </a:extLst>
          </p:cNvPr>
          <p:cNvPicPr>
            <a:picLocks noChangeAspect="1"/>
          </p:cNvPicPr>
          <p:nvPr/>
        </p:nvPicPr>
        <p:blipFill>
          <a:blip r:embed="rId3"/>
          <a:stretch>
            <a:fillRect/>
          </a:stretch>
        </p:blipFill>
        <p:spPr>
          <a:xfrm>
            <a:off x="96462" y="1236984"/>
            <a:ext cx="112673" cy="112673"/>
          </a:xfrm>
          <a:prstGeom prst="rect">
            <a:avLst/>
          </a:prstGeom>
        </p:spPr>
      </p:pic>
      <p:sp>
        <p:nvSpPr>
          <p:cNvPr id="86" name="正方形/長方形 85">
            <a:extLst>
              <a:ext uri="{FF2B5EF4-FFF2-40B4-BE49-F238E27FC236}">
                <a16:creationId xmlns:a16="http://schemas.microsoft.com/office/drawing/2014/main" id="{64986A2E-F350-44D2-C7B0-42A277E942EE}"/>
              </a:ext>
            </a:extLst>
          </p:cNvPr>
          <p:cNvSpPr/>
          <p:nvPr/>
        </p:nvSpPr>
        <p:spPr>
          <a:xfrm>
            <a:off x="2394268" y="881722"/>
            <a:ext cx="2031325"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自発的に考え行動する社員を増やしたい</a:t>
            </a:r>
          </a:p>
        </p:txBody>
      </p:sp>
      <p:pic>
        <p:nvPicPr>
          <p:cNvPr id="89" name="図 88">
            <a:extLst>
              <a:ext uri="{FF2B5EF4-FFF2-40B4-BE49-F238E27FC236}">
                <a16:creationId xmlns:a16="http://schemas.microsoft.com/office/drawing/2014/main" id="{FD01CB8E-D536-6D17-42F6-2B244248ECA2}"/>
              </a:ext>
            </a:extLst>
          </p:cNvPr>
          <p:cNvPicPr>
            <a:picLocks noChangeAspect="1"/>
          </p:cNvPicPr>
          <p:nvPr/>
        </p:nvPicPr>
        <p:blipFill>
          <a:blip r:embed="rId3"/>
          <a:stretch>
            <a:fillRect/>
          </a:stretch>
        </p:blipFill>
        <p:spPr>
          <a:xfrm>
            <a:off x="2312324" y="973201"/>
            <a:ext cx="112673" cy="112673"/>
          </a:xfrm>
          <a:prstGeom prst="rect">
            <a:avLst/>
          </a:prstGeom>
        </p:spPr>
      </p:pic>
      <p:sp>
        <p:nvSpPr>
          <p:cNvPr id="91" name="正方形/長方形 90">
            <a:extLst>
              <a:ext uri="{FF2B5EF4-FFF2-40B4-BE49-F238E27FC236}">
                <a16:creationId xmlns:a16="http://schemas.microsoft.com/office/drawing/2014/main" id="{DB832E05-C483-00FA-2CB4-1ABE46D64904}"/>
              </a:ext>
            </a:extLst>
          </p:cNvPr>
          <p:cNvSpPr/>
          <p:nvPr/>
        </p:nvSpPr>
        <p:spPr>
          <a:xfrm>
            <a:off x="2394268" y="1143329"/>
            <a:ext cx="2236510"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優秀な社員の離職を防止し採用力も上げたい</a:t>
            </a:r>
          </a:p>
        </p:txBody>
      </p:sp>
      <p:pic>
        <p:nvPicPr>
          <p:cNvPr id="95" name="図 94">
            <a:extLst>
              <a:ext uri="{FF2B5EF4-FFF2-40B4-BE49-F238E27FC236}">
                <a16:creationId xmlns:a16="http://schemas.microsoft.com/office/drawing/2014/main" id="{D255E9D2-41E9-03A7-1FC2-42DCF536C2E7}"/>
              </a:ext>
            </a:extLst>
          </p:cNvPr>
          <p:cNvPicPr>
            <a:picLocks noChangeAspect="1"/>
          </p:cNvPicPr>
          <p:nvPr/>
        </p:nvPicPr>
        <p:blipFill>
          <a:blip r:embed="rId3"/>
          <a:stretch>
            <a:fillRect/>
          </a:stretch>
        </p:blipFill>
        <p:spPr>
          <a:xfrm>
            <a:off x="2312324" y="1234808"/>
            <a:ext cx="112673" cy="112673"/>
          </a:xfrm>
          <a:prstGeom prst="rect">
            <a:avLst/>
          </a:prstGeom>
        </p:spPr>
      </p:pic>
      <p:pic>
        <p:nvPicPr>
          <p:cNvPr id="96" name="図 95">
            <a:extLst>
              <a:ext uri="{FF2B5EF4-FFF2-40B4-BE49-F238E27FC236}">
                <a16:creationId xmlns:a16="http://schemas.microsoft.com/office/drawing/2014/main" id="{E8288C7B-18C4-C948-F36B-274365A47774}"/>
              </a:ext>
            </a:extLst>
          </p:cNvPr>
          <p:cNvPicPr>
            <a:picLocks noChangeAspect="1"/>
          </p:cNvPicPr>
          <p:nvPr/>
        </p:nvPicPr>
        <p:blipFill>
          <a:blip r:embed="rId3"/>
          <a:stretch>
            <a:fillRect/>
          </a:stretch>
        </p:blipFill>
        <p:spPr>
          <a:xfrm>
            <a:off x="4572572" y="980011"/>
            <a:ext cx="112673" cy="112673"/>
          </a:xfrm>
          <a:prstGeom prst="rect">
            <a:avLst/>
          </a:prstGeom>
        </p:spPr>
      </p:pic>
      <p:sp>
        <p:nvSpPr>
          <p:cNvPr id="97" name="正方形/長方形 96">
            <a:extLst>
              <a:ext uri="{FF2B5EF4-FFF2-40B4-BE49-F238E27FC236}">
                <a16:creationId xmlns:a16="http://schemas.microsoft.com/office/drawing/2014/main" id="{6C6022FF-5016-D24F-15C7-8F857265AC21}"/>
              </a:ext>
            </a:extLst>
          </p:cNvPr>
          <p:cNvSpPr/>
          <p:nvPr/>
        </p:nvSpPr>
        <p:spPr>
          <a:xfrm>
            <a:off x="178406" y="1139224"/>
            <a:ext cx="1928733"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継続的に実施出来る仕組みであること</a:t>
            </a:r>
          </a:p>
        </p:txBody>
      </p:sp>
      <p:sp>
        <p:nvSpPr>
          <p:cNvPr id="100" name="正方形/長方形 99">
            <a:extLst>
              <a:ext uri="{FF2B5EF4-FFF2-40B4-BE49-F238E27FC236}">
                <a16:creationId xmlns:a16="http://schemas.microsoft.com/office/drawing/2014/main" id="{C02E3260-A512-641B-DB44-A0CEA6D8F691}"/>
              </a:ext>
            </a:extLst>
          </p:cNvPr>
          <p:cNvSpPr/>
          <p:nvPr/>
        </p:nvSpPr>
        <p:spPr>
          <a:xfrm>
            <a:off x="4654516" y="888532"/>
            <a:ext cx="2236510"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無駄なコストを削減し生産性を向上させたい</a:t>
            </a:r>
          </a:p>
        </p:txBody>
      </p:sp>
      <p:pic>
        <p:nvPicPr>
          <p:cNvPr id="101" name="図 100">
            <a:extLst>
              <a:ext uri="{FF2B5EF4-FFF2-40B4-BE49-F238E27FC236}">
                <a16:creationId xmlns:a16="http://schemas.microsoft.com/office/drawing/2014/main" id="{ABC9430F-930F-98CC-51D2-5342839925EE}"/>
              </a:ext>
            </a:extLst>
          </p:cNvPr>
          <p:cNvPicPr>
            <a:picLocks noChangeAspect="1"/>
          </p:cNvPicPr>
          <p:nvPr/>
        </p:nvPicPr>
        <p:blipFill>
          <a:blip r:embed="rId3"/>
          <a:stretch>
            <a:fillRect/>
          </a:stretch>
        </p:blipFill>
        <p:spPr>
          <a:xfrm>
            <a:off x="4572572" y="1232631"/>
            <a:ext cx="112673" cy="112673"/>
          </a:xfrm>
          <a:prstGeom prst="rect">
            <a:avLst/>
          </a:prstGeom>
        </p:spPr>
      </p:pic>
      <p:sp>
        <p:nvSpPr>
          <p:cNvPr id="102" name="正方形/長方形 101">
            <a:extLst>
              <a:ext uri="{FF2B5EF4-FFF2-40B4-BE49-F238E27FC236}">
                <a16:creationId xmlns:a16="http://schemas.microsoft.com/office/drawing/2014/main" id="{93881AB5-A2A5-AA05-E381-644C6428FB9D}"/>
              </a:ext>
            </a:extLst>
          </p:cNvPr>
          <p:cNvSpPr/>
          <p:nvPr/>
        </p:nvSpPr>
        <p:spPr>
          <a:xfrm>
            <a:off x="4654516" y="1141152"/>
            <a:ext cx="2236510" cy="259430"/>
          </a:xfrm>
          <a:prstGeom prst="rect">
            <a:avLst/>
          </a:prstGeom>
        </p:spPr>
        <p:txBody>
          <a:bodyPr wrap="none">
            <a:spAutoFit/>
          </a:bodyPr>
          <a:lstStyle/>
          <a:p>
            <a:pPr>
              <a:lnSpc>
                <a:spcPct val="150000"/>
              </a:lnSpc>
            </a:pPr>
            <a:r>
              <a:rPr lang="ja-JP" altLang="en-US" sz="800" b="1" dirty="0">
                <a:latin typeface="Noto Sans CJK JP Regular" panose="020B0500000000000000" pitchFamily="34" charset="-128"/>
                <a:ea typeface="Noto Sans CJK JP Regular" panose="020B0500000000000000" pitchFamily="34" charset="-128"/>
              </a:rPr>
              <a:t>社員が納得感もって取り組める施策にしたい</a:t>
            </a:r>
          </a:p>
        </p:txBody>
      </p:sp>
      <p:sp>
        <p:nvSpPr>
          <p:cNvPr id="104" name="正方形/長方形 103">
            <a:extLst>
              <a:ext uri="{FF2B5EF4-FFF2-40B4-BE49-F238E27FC236}">
                <a16:creationId xmlns:a16="http://schemas.microsoft.com/office/drawing/2014/main" id="{AC43CC9E-D3C1-DAC3-7FC9-BA8AF37DE5E6}"/>
              </a:ext>
            </a:extLst>
          </p:cNvPr>
          <p:cNvSpPr/>
          <p:nvPr/>
        </p:nvSpPr>
        <p:spPr>
          <a:xfrm>
            <a:off x="4690" y="552752"/>
            <a:ext cx="2526109" cy="203703"/>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solidFill>
                  <a:schemeClr val="tx1"/>
                </a:solidFill>
                <a:latin typeface="Noto Sans CJK JP Regular" panose="020B0500000000000000" pitchFamily="34" charset="-128"/>
                <a:ea typeface="Noto Sans CJK JP Regular" panose="020B0500000000000000" pitchFamily="34" charset="-128"/>
              </a:rPr>
              <a:t>こんな方におススメ</a:t>
            </a:r>
          </a:p>
        </p:txBody>
      </p:sp>
      <p:cxnSp>
        <p:nvCxnSpPr>
          <p:cNvPr id="105" name="直線コネクタ 104">
            <a:extLst>
              <a:ext uri="{FF2B5EF4-FFF2-40B4-BE49-F238E27FC236}">
                <a16:creationId xmlns:a16="http://schemas.microsoft.com/office/drawing/2014/main" id="{054402F9-2F51-FD94-F84A-DD482197A6C5}"/>
              </a:ext>
            </a:extLst>
          </p:cNvPr>
          <p:cNvCxnSpPr>
            <a:cxnSpLocks/>
          </p:cNvCxnSpPr>
          <p:nvPr/>
        </p:nvCxnSpPr>
        <p:spPr>
          <a:xfrm>
            <a:off x="-11531" y="551184"/>
            <a:ext cx="6878560" cy="0"/>
          </a:xfrm>
          <a:prstGeom prst="line">
            <a:avLst/>
          </a:prstGeom>
          <a:ln w="158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58A0EEA0-7AF5-FFC1-81F4-0178C10F36D9}"/>
              </a:ext>
            </a:extLst>
          </p:cNvPr>
          <p:cNvCxnSpPr>
            <a:cxnSpLocks/>
          </p:cNvCxnSpPr>
          <p:nvPr/>
        </p:nvCxnSpPr>
        <p:spPr>
          <a:xfrm>
            <a:off x="-29350" y="5518708"/>
            <a:ext cx="6878560" cy="0"/>
          </a:xfrm>
          <a:prstGeom prst="line">
            <a:avLst/>
          </a:prstGeom>
          <a:ln w="158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AA19F1BC-0F8E-51CF-0855-F2ACAEF028B5}"/>
              </a:ext>
            </a:extLst>
          </p:cNvPr>
          <p:cNvSpPr/>
          <p:nvPr/>
        </p:nvSpPr>
        <p:spPr>
          <a:xfrm>
            <a:off x="4691" y="5518708"/>
            <a:ext cx="2590268" cy="229113"/>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 altLang="ja-JP" sz="1000" b="1" dirty="0">
                <a:solidFill>
                  <a:schemeClr val="tx1"/>
                </a:solidFill>
                <a:latin typeface="Noto Sans CJK JP Bold" panose="020B0500000000000000" pitchFamily="34" charset="-128"/>
                <a:ea typeface="Noto Sans CJK JP Bold" panose="020B0500000000000000" pitchFamily="34" charset="-128"/>
              </a:rPr>
              <a:t>Web</a:t>
            </a:r>
            <a:r>
              <a:rPr lang="ja-JP" altLang="en-US" sz="1000" b="1" dirty="0">
                <a:solidFill>
                  <a:schemeClr val="tx1"/>
                </a:solidFill>
                <a:latin typeface="Noto Sans CJK JP Bold" panose="020B0500000000000000" pitchFamily="34" charset="-128"/>
                <a:ea typeface="Noto Sans CJK JP Bold" panose="020B0500000000000000" pitchFamily="34" charset="-128"/>
              </a:rPr>
              <a:t>からのお申し込みはこちら</a:t>
            </a:r>
          </a:p>
        </p:txBody>
      </p:sp>
      <p:sp>
        <p:nvSpPr>
          <p:cNvPr id="116" name="正方形/長方形 115">
            <a:extLst>
              <a:ext uri="{FF2B5EF4-FFF2-40B4-BE49-F238E27FC236}">
                <a16:creationId xmlns:a16="http://schemas.microsoft.com/office/drawing/2014/main" id="{1C515C18-3EE9-ADEE-F1C4-8B85BC3E32A5}"/>
              </a:ext>
            </a:extLst>
          </p:cNvPr>
          <p:cNvSpPr/>
          <p:nvPr/>
        </p:nvSpPr>
        <p:spPr>
          <a:xfrm>
            <a:off x="-4030" y="6435930"/>
            <a:ext cx="2590268" cy="229113"/>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000" b="1" dirty="0">
                <a:solidFill>
                  <a:schemeClr val="tx1"/>
                </a:solidFill>
                <a:latin typeface="Noto Sans CJK JP Bold" panose="020B0500000000000000" pitchFamily="34" charset="-128"/>
                <a:ea typeface="Noto Sans CJK JP Bold" panose="020B0500000000000000" pitchFamily="34" charset="-128"/>
              </a:rPr>
              <a:t>お申込み用紙</a:t>
            </a:r>
          </a:p>
        </p:txBody>
      </p:sp>
      <p:cxnSp>
        <p:nvCxnSpPr>
          <p:cNvPr id="119" name="直線コネクタ 118">
            <a:extLst>
              <a:ext uri="{FF2B5EF4-FFF2-40B4-BE49-F238E27FC236}">
                <a16:creationId xmlns:a16="http://schemas.microsoft.com/office/drawing/2014/main" id="{1929082B-7B32-F737-3B15-EF711C6A16FA}"/>
              </a:ext>
            </a:extLst>
          </p:cNvPr>
          <p:cNvCxnSpPr>
            <a:cxnSpLocks/>
          </p:cNvCxnSpPr>
          <p:nvPr/>
        </p:nvCxnSpPr>
        <p:spPr>
          <a:xfrm>
            <a:off x="-29350" y="6423743"/>
            <a:ext cx="6878560" cy="0"/>
          </a:xfrm>
          <a:prstGeom prst="line">
            <a:avLst/>
          </a:prstGeom>
          <a:ln w="158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DCC65354-2CED-509D-BDE2-D230908DF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757" y="5553793"/>
            <a:ext cx="833636" cy="83363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メガネをかけたスーツ姿の男性の顔&#10;&#10;自動的に生成された説明">
            <a:extLst>
              <a:ext uri="{FF2B5EF4-FFF2-40B4-BE49-F238E27FC236}">
                <a16:creationId xmlns:a16="http://schemas.microsoft.com/office/drawing/2014/main" id="{A3D57C17-2C21-867D-780A-B5C988F51D49}"/>
              </a:ext>
            </a:extLst>
          </p:cNvPr>
          <p:cNvPicPr>
            <a:picLocks noChangeAspect="1"/>
          </p:cNvPicPr>
          <p:nvPr/>
        </p:nvPicPr>
        <p:blipFill>
          <a:blip r:embed="rId5"/>
          <a:stretch>
            <a:fillRect/>
          </a:stretch>
        </p:blipFill>
        <p:spPr>
          <a:xfrm>
            <a:off x="84127" y="3200172"/>
            <a:ext cx="1208385" cy="1106783"/>
          </a:xfrm>
          <a:prstGeom prst="ellipse">
            <a:avLst/>
          </a:prstGeom>
          <a:ln>
            <a:noFill/>
          </a:ln>
          <a:effectLst>
            <a:softEdge rad="112500"/>
          </a:effectLst>
        </p:spPr>
      </p:pic>
    </p:spTree>
    <p:extLst>
      <p:ext uri="{BB962C8B-B14F-4D97-AF65-F5344CB8AC3E}">
        <p14:creationId xmlns:p14="http://schemas.microsoft.com/office/powerpoint/2010/main" val="12676388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ctr">
          <a:defRPr sz="5100" b="1" spc="300" dirty="0" smtClean="0">
            <a:solidFill>
              <a:schemeClr val="bg1"/>
            </a:solidFill>
            <a:latin typeface="Noto Sans CJK JP Bold" panose="020B0500000000000000" pitchFamily="34" charset="-128"/>
            <a:ea typeface="Noto Sans CJK JP Bold" panose="020B0500000000000000" pitchFamily="34" charset="-128"/>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8802</TotalTime>
  <Words>973</Words>
  <Application>Microsoft Office PowerPoint</Application>
  <PresentationFormat>A4 210 x 297 mm</PresentationFormat>
  <Paragraphs>95</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DIN 2014 Narrow Bold</vt:lpstr>
      <vt:lpstr>Meiryo UI</vt:lpstr>
      <vt:lpstr>Noto Sans CJK JP Bold</vt:lpstr>
      <vt:lpstr>Noto Sans CJK JP DemiLight</vt:lpstr>
      <vt:lpstr>Noto Sans CJK JP Medium</vt:lpstr>
      <vt:lpstr>Noto Sans CJK JP Regular</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清水一憲</dc:creator>
  <cp:lastModifiedBy>株式会社 地域人事</cp:lastModifiedBy>
  <cp:revision>124</cp:revision>
  <cp:lastPrinted>2023-04-26T23:47:20Z</cp:lastPrinted>
  <dcterms:created xsi:type="dcterms:W3CDTF">2021-06-09T00:55:47Z</dcterms:created>
  <dcterms:modified xsi:type="dcterms:W3CDTF">2023-06-05T03:55:08Z</dcterms:modified>
</cp:coreProperties>
</file>